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460" r:id="rId5"/>
    <p:sldId id="421" r:id="rId6"/>
    <p:sldId id="464" r:id="rId7"/>
    <p:sldId id="423" r:id="rId8"/>
    <p:sldId id="458" r:id="rId9"/>
    <p:sldId id="457" r:id="rId10"/>
    <p:sldId id="466" r:id="rId11"/>
    <p:sldId id="465" r:id="rId12"/>
    <p:sldId id="428" r:id="rId13"/>
    <p:sldId id="429" r:id="rId14"/>
    <p:sldId id="430" r:id="rId15"/>
    <p:sldId id="454" r:id="rId16"/>
    <p:sldId id="451" r:id="rId17"/>
    <p:sldId id="433" r:id="rId18"/>
    <p:sldId id="459" r:id="rId19"/>
    <p:sldId id="455" r:id="rId20"/>
    <p:sldId id="438" r:id="rId21"/>
    <p:sldId id="439" r:id="rId22"/>
    <p:sldId id="440" r:id="rId23"/>
    <p:sldId id="456" r:id="rId24"/>
    <p:sldId id="442" r:id="rId25"/>
    <p:sldId id="443" r:id="rId26"/>
    <p:sldId id="463" r:id="rId27"/>
    <p:sldId id="462" r:id="rId28"/>
    <p:sldId id="447" r:id="rId29"/>
    <p:sldId id="448" r:id="rId30"/>
    <p:sldId id="449" r:id="rId31"/>
    <p:sldId id="461" r:id="rId3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272C89-EB39-B3C7-BA49-916FBECB2837}" name="Markus Goldbach" initials="MG" userId="S::markus.goldbach@mentafy.com::2ef5c206-34a2-4fbe-82b3-e5fb04fa06a3" providerId="AD"/>
  <p188:author id="{27F378E8-A005-D6D2-DB0F-AB1FD09265D5}" name="Geoff Baum" initials="GB" userId="341265e49717281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EBFFFF"/>
    <a:srgbClr val="0D9A9A"/>
    <a:srgbClr val="FEE676"/>
    <a:srgbClr val="FEBD57"/>
    <a:srgbClr val="FFF058"/>
    <a:srgbClr val="FEED57"/>
    <a:srgbClr val="FEDA7F"/>
    <a:srgbClr val="006A6A"/>
    <a:srgbClr val="009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F79683-ED3A-4612-86DB-37981B8401FD}" v="1" dt="2026-10-08T14:11:48.3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36" y="1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us Goldbach" userId="2ef5c206-34a2-4fbe-82b3-e5fb04fa06a3" providerId="ADAL" clId="{E8EE5E6F-BF47-4A88-8549-59822B1C5538}"/>
    <pc:docChg chg="modSld">
      <pc:chgData name="Markus Goldbach" userId="2ef5c206-34a2-4fbe-82b3-e5fb04fa06a3" providerId="ADAL" clId="{E8EE5E6F-BF47-4A88-8549-59822B1C5538}" dt="2026-10-09T11:35:00.473" v="43" actId="6549"/>
      <pc:docMkLst>
        <pc:docMk/>
      </pc:docMkLst>
      <pc:sldChg chg="modNotesTx">
        <pc:chgData name="Markus Goldbach" userId="2ef5c206-34a2-4fbe-82b3-e5fb04fa06a3" providerId="ADAL" clId="{E8EE5E6F-BF47-4A88-8549-59822B1C5538}" dt="2026-10-09T11:34:42.318" v="42" actId="6549"/>
        <pc:sldMkLst>
          <pc:docMk/>
          <pc:sldMk cId="2221415707" sldId="429"/>
        </pc:sldMkLst>
      </pc:sldChg>
      <pc:sldChg chg="modNotesTx">
        <pc:chgData name="Markus Goldbach" userId="2ef5c206-34a2-4fbe-82b3-e5fb04fa06a3" providerId="ADAL" clId="{E8EE5E6F-BF47-4A88-8549-59822B1C5538}" dt="2026-10-09T11:35:00.473" v="43" actId="6549"/>
        <pc:sldMkLst>
          <pc:docMk/>
          <pc:sldMk cId="2925847857" sldId="451"/>
        </pc:sldMkLst>
      </pc:sldChg>
      <pc:sldChg chg="modSp mod">
        <pc:chgData name="Markus Goldbach" userId="2ef5c206-34a2-4fbe-82b3-e5fb04fa06a3" providerId="ADAL" clId="{E8EE5E6F-BF47-4A88-8549-59822B1C5538}" dt="2026-10-08T14:10:39.301" v="41" actId="255"/>
        <pc:sldMkLst>
          <pc:docMk/>
          <pc:sldMk cId="3510330443" sldId="458"/>
        </pc:sldMkLst>
        <pc:spChg chg="mod">
          <ac:chgData name="Markus Goldbach" userId="2ef5c206-34a2-4fbe-82b3-e5fb04fa06a3" providerId="ADAL" clId="{E8EE5E6F-BF47-4A88-8549-59822B1C5538}" dt="2026-10-08T14:10:39.301" v="41" actId="255"/>
          <ac:spMkLst>
            <pc:docMk/>
            <pc:sldMk cId="3510330443" sldId="458"/>
            <ac:spMk id="4" creationId="{400B03C0-3270-0EAD-AF87-C5901526A3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F7052D-60D9-9AFA-C404-98F4AEDF10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ID"/>
          </a:p>
        </p:txBody>
      </p:sp>
      <p:sp>
        <p:nvSpPr>
          <p:cNvPr id="3" name="Date Placeholder 2">
            <a:extLst>
              <a:ext uri="{FF2B5EF4-FFF2-40B4-BE49-F238E27FC236}">
                <a16:creationId xmlns:a16="http://schemas.microsoft.com/office/drawing/2014/main" id="{B72019FF-82A8-7B45-D667-A2EF6CCEAADD}"/>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9ECBD52A-6DBA-BB47-A46C-D8C2E8BFF563}" type="datetimeFigureOut">
              <a:rPr lang="en-ID"/>
              <a:pPr>
                <a:defRPr/>
              </a:pPr>
              <a:t>09/10/2026</a:t>
            </a:fld>
            <a:endParaRPr lang="en-ID"/>
          </a:p>
        </p:txBody>
      </p:sp>
      <p:sp>
        <p:nvSpPr>
          <p:cNvPr id="4" name="Slide Image Placeholder 3">
            <a:extLst>
              <a:ext uri="{FF2B5EF4-FFF2-40B4-BE49-F238E27FC236}">
                <a16:creationId xmlns:a16="http://schemas.microsoft.com/office/drawing/2014/main" id="{36B78895-13A0-7033-93DC-F50F0C86BD6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ID" noProof="0"/>
          </a:p>
        </p:txBody>
      </p:sp>
      <p:sp>
        <p:nvSpPr>
          <p:cNvPr id="5" name="Notes Placeholder 4">
            <a:extLst>
              <a:ext uri="{FF2B5EF4-FFF2-40B4-BE49-F238E27FC236}">
                <a16:creationId xmlns:a16="http://schemas.microsoft.com/office/drawing/2014/main" id="{46452C4A-2B40-D230-0BD4-F5839D71272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D" noProof="0"/>
          </a:p>
        </p:txBody>
      </p:sp>
      <p:sp>
        <p:nvSpPr>
          <p:cNvPr id="6" name="Footer Placeholder 5">
            <a:extLst>
              <a:ext uri="{FF2B5EF4-FFF2-40B4-BE49-F238E27FC236}">
                <a16:creationId xmlns:a16="http://schemas.microsoft.com/office/drawing/2014/main" id="{3AA31DBF-2824-CFDD-90DB-B405D04482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ID"/>
          </a:p>
        </p:txBody>
      </p:sp>
      <p:sp>
        <p:nvSpPr>
          <p:cNvPr id="7" name="Slide Number Placeholder 6">
            <a:extLst>
              <a:ext uri="{FF2B5EF4-FFF2-40B4-BE49-F238E27FC236}">
                <a16:creationId xmlns:a16="http://schemas.microsoft.com/office/drawing/2014/main" id="{9AEE0022-7C94-01B8-702A-AD7D2D25B8A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ADBBB6E9-B7CC-4F40-8509-D2A851F2C5BB}" type="slidenum">
              <a:rPr lang="en-ID"/>
              <a:pPr>
                <a:defRPr/>
              </a:pPr>
              <a:t>‹Nr.›</a:t>
            </a:fld>
            <a:endParaRPr lang="en-ID"/>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49749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729C5-098D-CFF8-D4E5-EF4BB1526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ACD118-ECA9-64AF-1FB8-EF8EA15E53B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23BD37F-1BDF-9419-DD84-3A8E490754C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04782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 four statements. Answer each one for yourself with yes or no. First: academic writing should still be practiced through theses. Alternative assessment formats are valuable and worth pursuing, but they do not replace academic writing. Second: students who let AI do too much of their writing risk learning too little. Third: documenting how a text was written can show how much of the work is the student’s own. Fourth: nobody reviews every record in full. You need an analysis that shows whether a history is unremarkable or deserves a closer look. To be frank: if you say no to any of these, the rest of this webinar is probably not very relevant to you. If you say yes four times, you are in exactly the right place.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de-DE" sz="1200" b="1" dirty="0" err="1">
                <a:solidFill>
                  <a:schemeClr val="tx1"/>
                </a:solidFill>
                <a:latin typeface="+mn-lt"/>
                <a:ea typeface="Inter" panose="02000503000000020004" pitchFamily="2" charset="0"/>
              </a:rPr>
              <a:t>Did</a:t>
            </a:r>
            <a:r>
              <a:rPr lang="de-DE" sz="1200" b="1" dirty="0">
                <a:solidFill>
                  <a:schemeClr val="tx1"/>
                </a:solidFill>
                <a:latin typeface="+mn-lt"/>
                <a:ea typeface="Inter" panose="02000503000000020004" pitchFamily="2" charset="0"/>
              </a:rPr>
              <a:t> the </a:t>
            </a:r>
            <a:r>
              <a:rPr lang="de-DE" sz="1200" b="1" dirty="0" err="1">
                <a:solidFill>
                  <a:schemeClr val="tx1"/>
                </a:solidFill>
                <a:latin typeface="+mn-lt"/>
                <a:ea typeface="Inter" panose="02000503000000020004" pitchFamily="2" charset="0"/>
              </a:rPr>
              <a:t>student</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write</a:t>
            </a:r>
            <a:r>
              <a:rPr lang="de-DE" sz="1200" b="1" dirty="0">
                <a:solidFill>
                  <a:schemeClr val="tx1"/>
                </a:solidFill>
                <a:latin typeface="+mn-lt"/>
                <a:ea typeface="Inter" panose="02000503000000020004" pitchFamily="2" charset="0"/>
              </a:rPr>
              <a:t> the </a:t>
            </a:r>
            <a:r>
              <a:rPr lang="de-DE" sz="1200" b="1" dirty="0" err="1">
                <a:solidFill>
                  <a:schemeClr val="tx1"/>
                </a:solidFill>
                <a:latin typeface="+mn-lt"/>
                <a:ea typeface="Inter" panose="02000503000000020004" pitchFamily="2" charset="0"/>
              </a:rPr>
              <a:t>text</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herself</a:t>
            </a:r>
            <a:r>
              <a:rPr lang="de-DE" sz="1200" b="1" dirty="0">
                <a:solidFill>
                  <a:schemeClr val="tx1"/>
                </a:solidFill>
                <a:latin typeface="+mn-lt"/>
                <a:ea typeface="Inter" panose="02000503000000020004" pitchFamily="2" charset="0"/>
              </a:rPr>
              <a:t>?</a:t>
            </a:r>
          </a:p>
          <a:p>
            <a:r>
              <a:rPr lang="de-DE" sz="1200" b="1" dirty="0">
                <a:solidFill>
                  <a:schemeClr val="tx1"/>
                </a:solidFill>
                <a:latin typeface="+mn-lt"/>
                <a:ea typeface="Inter" panose="02000503000000020004" pitchFamily="2" charset="0"/>
              </a:rPr>
              <a:t>Does </a:t>
            </a:r>
            <a:r>
              <a:rPr lang="de-DE" sz="1200" b="1" dirty="0" err="1">
                <a:solidFill>
                  <a:schemeClr val="tx1"/>
                </a:solidFill>
                <a:latin typeface="+mn-lt"/>
                <a:ea typeface="Inter" panose="02000503000000020004" pitchFamily="2" charset="0"/>
              </a:rPr>
              <a:t>your</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old</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plagiarism</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checker</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flag</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suspicions</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you</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can’t</a:t>
            </a:r>
            <a:r>
              <a:rPr lang="de-DE" sz="1200" b="1" dirty="0">
                <a:solidFill>
                  <a:schemeClr val="tx1"/>
                </a:solidFill>
                <a:latin typeface="+mn-lt"/>
                <a:ea typeface="Inter" panose="02000503000000020004" pitchFamily="2" charset="0"/>
              </a:rPr>
              <a:t> trace?</a:t>
            </a:r>
          </a:p>
          <a:p>
            <a:r>
              <a:rPr lang="de-DE" sz="1200" b="1" dirty="0">
                <a:solidFill>
                  <a:schemeClr val="tx1"/>
                </a:solidFill>
                <a:latin typeface="+mn-lt"/>
                <a:ea typeface="Inter" panose="02000503000000020004" pitchFamily="2" charset="0"/>
              </a:rPr>
              <a:t>Do </a:t>
            </a:r>
            <a:r>
              <a:rPr lang="de-DE" sz="1200" b="1" dirty="0" err="1">
                <a:solidFill>
                  <a:schemeClr val="tx1"/>
                </a:solidFill>
                <a:latin typeface="+mn-lt"/>
                <a:ea typeface="Inter" panose="02000503000000020004" pitchFamily="2" charset="0"/>
              </a:rPr>
              <a:t>cheaters</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get</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away</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with</a:t>
            </a:r>
            <a:r>
              <a:rPr lang="de-DE" sz="1200" b="1" dirty="0">
                <a:solidFill>
                  <a:schemeClr val="tx1"/>
                </a:solidFill>
                <a:latin typeface="+mn-lt"/>
                <a:ea typeface="Inter" panose="02000503000000020004" pitchFamily="2" charset="0"/>
              </a:rPr>
              <a:t> it, and </a:t>
            </a:r>
            <a:r>
              <a:rPr lang="de-DE" sz="1200" b="1" dirty="0" err="1">
                <a:solidFill>
                  <a:schemeClr val="tx1"/>
                </a:solidFill>
                <a:latin typeface="+mn-lt"/>
                <a:ea typeface="Inter" panose="02000503000000020004" pitchFamily="2" charset="0"/>
              </a:rPr>
              <a:t>maybe</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even</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get</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better</a:t>
            </a:r>
            <a:r>
              <a:rPr lang="de-DE" sz="1200" b="1" dirty="0">
                <a:solidFill>
                  <a:schemeClr val="tx1"/>
                </a:solidFill>
                <a:latin typeface="+mn-lt"/>
                <a:ea typeface="Inter" panose="02000503000000020004" pitchFamily="2" charset="0"/>
              </a:rPr>
              <a:t> grades?</a:t>
            </a:r>
          </a:p>
          <a:p>
            <a:r>
              <a:rPr lang="de-DE" sz="1200" b="1" dirty="0">
                <a:solidFill>
                  <a:schemeClr val="tx1"/>
                </a:solidFill>
                <a:latin typeface="+mn-lt"/>
                <a:ea typeface="Inter" panose="02000503000000020004" pitchFamily="2" charset="0"/>
              </a:rPr>
              <a:t>-&gt; AI </a:t>
            </a:r>
            <a:r>
              <a:rPr lang="de-DE" sz="1200" b="1" dirty="0" err="1">
                <a:solidFill>
                  <a:schemeClr val="tx1"/>
                </a:solidFill>
                <a:latin typeface="+mn-lt"/>
                <a:ea typeface="Inter" panose="02000503000000020004" pitchFamily="2" charset="0"/>
              </a:rPr>
              <a:t>ghostwriting</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is</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already</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widespread</a:t>
            </a:r>
            <a:r>
              <a:rPr lang="de-DE" sz="1200" b="1" dirty="0">
                <a:solidFill>
                  <a:schemeClr val="tx1"/>
                </a:solidFill>
                <a:latin typeface="+mn-lt"/>
                <a:ea typeface="Inter" panose="02000503000000020004" pitchFamily="2" charset="0"/>
              </a:rPr>
              <a:t> and </a:t>
            </a:r>
            <a:r>
              <a:rPr lang="de-DE" sz="1200" b="1" dirty="0" err="1">
                <a:solidFill>
                  <a:schemeClr val="tx1"/>
                </a:solidFill>
                <a:latin typeface="+mn-lt"/>
                <a:ea typeface="Inter" panose="02000503000000020004" pitchFamily="2" charset="0"/>
              </a:rPr>
              <a:t>growing</a:t>
            </a:r>
            <a:endParaRPr lang="de-DE" sz="1200" b="1" dirty="0">
              <a:solidFill>
                <a:schemeClr val="tx1"/>
              </a:solidFill>
              <a:latin typeface="+mn-lt"/>
              <a:ea typeface="Inter" panose="02000503000000020004" pitchFamily="2" charset="0"/>
            </a:endParaRPr>
          </a:p>
          <a:p>
            <a:r>
              <a:rPr lang="de-DE" sz="1200" b="1" dirty="0">
                <a:solidFill>
                  <a:schemeClr val="tx1"/>
                </a:solidFill>
                <a:latin typeface="+mn-lt"/>
                <a:ea typeface="Inter" panose="02000503000000020004" pitchFamily="2" charset="0"/>
              </a:rPr>
              <a:t>-&gt; Traditional </a:t>
            </a:r>
            <a:r>
              <a:rPr lang="de-DE" sz="1200" b="1" dirty="0" err="1">
                <a:solidFill>
                  <a:schemeClr val="tx1"/>
                </a:solidFill>
                <a:latin typeface="+mn-lt"/>
                <a:ea typeface="Inter" panose="02000503000000020004" pitchFamily="2" charset="0"/>
              </a:rPr>
              <a:t>detection</a:t>
            </a:r>
            <a:r>
              <a:rPr lang="de-DE" sz="1200" b="1" dirty="0">
                <a:solidFill>
                  <a:schemeClr val="tx1"/>
                </a:solidFill>
                <a:latin typeface="+mn-lt"/>
                <a:ea typeface="Inter" panose="02000503000000020004" pitchFamily="2" charset="0"/>
              </a:rPr>
              <a:t> at </a:t>
            </a:r>
            <a:r>
              <a:rPr lang="de-DE" sz="1200" b="1" dirty="0" err="1">
                <a:solidFill>
                  <a:schemeClr val="tx1"/>
                </a:solidFill>
                <a:latin typeface="+mn-lt"/>
                <a:ea typeface="Inter" panose="02000503000000020004" pitchFamily="2" charset="0"/>
              </a:rPr>
              <a:t>submission</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does</a:t>
            </a:r>
            <a:r>
              <a:rPr lang="de-DE" sz="1200" b="1" dirty="0">
                <a:solidFill>
                  <a:schemeClr val="tx1"/>
                </a:solidFill>
                <a:latin typeface="+mn-lt"/>
                <a:ea typeface="Inter" panose="02000503000000020004" pitchFamily="2" charset="0"/>
              </a:rPr>
              <a:t> not </a:t>
            </a:r>
            <a:r>
              <a:rPr lang="de-DE" sz="1200" b="1" dirty="0" err="1">
                <a:solidFill>
                  <a:schemeClr val="tx1"/>
                </a:solidFill>
                <a:latin typeface="+mn-lt"/>
                <a:ea typeface="Inter" panose="02000503000000020004" pitchFamily="2" charset="0"/>
              </a:rPr>
              <a:t>work</a:t>
            </a:r>
            <a:endParaRPr lang="de-DE" sz="1200" b="1" dirty="0">
              <a:solidFill>
                <a:schemeClr val="tx1"/>
              </a:solidFill>
              <a:latin typeface="+mn-lt"/>
              <a:ea typeface="Inter" panose="02000503000000020004" pitchFamily="2" charset="0"/>
            </a:endParaRPr>
          </a:p>
          <a:p>
            <a:r>
              <a:rPr lang="de-DE" sz="1200" b="1" dirty="0" err="1">
                <a:solidFill>
                  <a:schemeClr val="tx1"/>
                </a:solidFill>
                <a:latin typeface="+mn-lt"/>
                <a:ea typeface="Inter" panose="02000503000000020004" pitchFamily="2" charset="0"/>
              </a:rPr>
              <a:t>Detection</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rates</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keep</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falling</a:t>
            </a:r>
            <a:r>
              <a:rPr lang="de-DE" sz="1200" b="1" dirty="0">
                <a:solidFill>
                  <a:schemeClr val="tx1"/>
                </a:solidFill>
                <a:latin typeface="+mn-lt"/>
                <a:ea typeface="Inter" panose="02000503000000020004" pitchFamily="2" charset="0"/>
              </a:rPr>
              <a:t> as generated </a:t>
            </a:r>
            <a:r>
              <a:rPr lang="de-DE" sz="1200" b="1" dirty="0" err="1">
                <a:solidFill>
                  <a:schemeClr val="tx1"/>
                </a:solidFill>
                <a:latin typeface="+mn-lt"/>
                <a:ea typeface="Inter" panose="02000503000000020004" pitchFamily="2" charset="0"/>
              </a:rPr>
              <a:t>texts</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become</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more</a:t>
            </a:r>
            <a:r>
              <a:rPr lang="de-DE" sz="1200" b="1" dirty="0">
                <a:solidFill>
                  <a:schemeClr val="tx1"/>
                </a:solidFill>
                <a:latin typeface="+mn-lt"/>
                <a:ea typeface="Inter" panose="02000503000000020004" pitchFamily="2" charset="0"/>
              </a:rPr>
              <a:t> human-like</a:t>
            </a:r>
          </a:p>
          <a:p>
            <a:r>
              <a:rPr lang="de-DE" sz="1200" b="1" dirty="0" err="1">
                <a:solidFill>
                  <a:schemeClr val="tx1"/>
                </a:solidFill>
                <a:latin typeface="+mn-lt"/>
                <a:ea typeface="Inter" panose="02000503000000020004" pitchFamily="2" charset="0"/>
              </a:rPr>
              <a:t>False</a:t>
            </a:r>
            <a:r>
              <a:rPr lang="de-DE" sz="1200" b="1" dirty="0">
                <a:solidFill>
                  <a:schemeClr val="tx1"/>
                </a:solidFill>
                <a:latin typeface="+mn-lt"/>
                <a:ea typeface="Inter" panose="02000503000000020004" pitchFamily="2" charset="0"/>
              </a:rPr>
              <a:t> positives </a:t>
            </a:r>
            <a:r>
              <a:rPr lang="de-DE" sz="1200" b="1" dirty="0" err="1">
                <a:solidFill>
                  <a:schemeClr val="tx1"/>
                </a:solidFill>
                <a:latin typeface="+mn-lt"/>
                <a:ea typeface="Inter" panose="02000503000000020004" pitchFamily="2" charset="0"/>
              </a:rPr>
              <a:t>keep</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increasing</a:t>
            </a:r>
            <a:endParaRPr lang="de-DE" sz="1200" b="1" dirty="0">
              <a:solidFill>
                <a:schemeClr val="tx1"/>
              </a:solidFill>
              <a:latin typeface="+mn-lt"/>
              <a:ea typeface="Inter" panose="02000503000000020004" pitchFamily="2" charset="0"/>
            </a:endParaRPr>
          </a:p>
          <a:p>
            <a:r>
              <a:rPr lang="de-DE" sz="1200" b="1" dirty="0" err="1">
                <a:solidFill>
                  <a:schemeClr val="tx1"/>
                </a:solidFill>
                <a:latin typeface="+mn-lt"/>
                <a:ea typeface="Inter" panose="02000503000000020004" pitchFamily="2" charset="0"/>
              </a:rPr>
              <a:t>No</a:t>
            </a:r>
            <a:r>
              <a:rPr lang="de-DE" sz="1200" b="1" dirty="0">
                <a:solidFill>
                  <a:schemeClr val="tx1"/>
                </a:solidFill>
                <a:latin typeface="+mn-lt"/>
                <a:ea typeface="Inter" panose="02000503000000020004" pitchFamily="2" charset="0"/>
              </a:rPr>
              <a:t> </a:t>
            </a:r>
            <a:r>
              <a:rPr lang="de-DE" sz="1200" b="1" dirty="0" err="1">
                <a:solidFill>
                  <a:schemeClr val="tx1"/>
                </a:solidFill>
                <a:latin typeface="+mn-lt"/>
                <a:ea typeface="Inter" panose="02000503000000020004" pitchFamily="2" charset="0"/>
              </a:rPr>
              <a:t>evidence</a:t>
            </a:r>
            <a:r>
              <a:rPr lang="de-DE" sz="1200" b="1" dirty="0">
                <a:solidFill>
                  <a:schemeClr val="tx1"/>
                </a:solidFill>
                <a:latin typeface="+mn-lt"/>
                <a:ea typeface="Inter" panose="02000503000000020004" pitchFamily="2" charset="0"/>
              </a:rPr>
              <a:t> of possible </a:t>
            </a:r>
            <a:r>
              <a:rPr lang="de-DE" sz="1200" b="1" dirty="0" err="1">
                <a:solidFill>
                  <a:schemeClr val="tx1"/>
                </a:solidFill>
                <a:latin typeface="+mn-lt"/>
                <a:ea typeface="Inter" panose="02000503000000020004" pitchFamily="2" charset="0"/>
              </a:rPr>
              <a:t>misconduct</a:t>
            </a:r>
            <a:endParaRPr lang="de-DE" sz="1200" b="1" dirty="0">
              <a:solidFill>
                <a:schemeClr val="tx1"/>
              </a:solidFill>
              <a:latin typeface="+mn-lt"/>
              <a:ea typeface="Inter" panose="02000503000000020004" pitchFamily="2" charset="0"/>
            </a:endParaRPr>
          </a:p>
          <a:p>
            <a:endParaRPr lang="en-US" dirty="0"/>
          </a:p>
        </p:txBody>
      </p:sp>
    </p:spTree>
    <p:extLst>
      <p:ext uri="{BB962C8B-B14F-4D97-AF65-F5344CB8AC3E}">
        <p14:creationId xmlns:p14="http://schemas.microsoft.com/office/powerpoint/2010/main" val="41795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5A199-6967-E018-9653-B4611F213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83040-3532-B874-E2F7-D13E27B2713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0D8D02D-3E8E-E86B-80F9-338D17D25E9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49939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analogy is the core argument: in 2009 the technology was ready, but decisions were only made in 2011 after the headlines, and then it took seven years. This time the trigger is already here as a draft law, and the tool is built.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innovative addition built right into the traditional plagiarism check: S³ reads meaning instead of word strings, so it also finds paraphrased and translated plagiarism. Important: it needs no process data and also works on the finished PDF.</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481B4-5C09-F3DE-CB58-5D3BABE4C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610289-4B35-5B2C-7512-C95F442DB2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B700A-1F8C-2BAB-1AFE-BEB8450C44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0224D4-615B-00A1-21C6-27E5444AE49D}"/>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010235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50000"/>
              </a:lnSpc>
            </a:pPr>
            <a:r>
              <a:rPr lang="de-DE" sz="1200" noProof="0" dirty="0">
                <a:solidFill>
                  <a:srgbClr val="FF0000"/>
                </a:solidFill>
                <a:ea typeface="Open Sans" panose="020B0606030504020204" pitchFamily="34" charset="0"/>
                <a:cs typeface="Open Sans" panose="020B0606030504020204" pitchFamily="34" charset="0"/>
              </a:rPr>
              <a:t>Note: “</a:t>
            </a:r>
            <a:r>
              <a:rPr lang="de-DE" sz="1200" noProof="0" dirty="0" err="1">
                <a:solidFill>
                  <a:srgbClr val="FF0000"/>
                </a:solidFill>
                <a:ea typeface="Open Sans" panose="020B0606030504020204" pitchFamily="34" charset="0"/>
                <a:cs typeface="Open Sans" panose="020B0606030504020204" pitchFamily="34" charset="0"/>
              </a:rPr>
              <a:t>minimally</a:t>
            </a:r>
            <a:r>
              <a:rPr lang="de-DE" sz="1200" noProof="0" dirty="0">
                <a:solidFill>
                  <a:srgbClr val="FF0000"/>
                </a:solidFill>
                <a:ea typeface="Open Sans" panose="020B0606030504020204" pitchFamily="34" charset="0"/>
                <a:cs typeface="Open Sans" panose="020B0606030504020204" pitchFamily="34" charset="0"/>
              </a:rPr>
              <a:t> invasive”, </a:t>
            </a:r>
            <a:r>
              <a:rPr lang="de-DE" sz="1200" noProof="0" dirty="0" err="1">
                <a:solidFill>
                  <a:srgbClr val="FF0000"/>
                </a:solidFill>
                <a:ea typeface="Open Sans" panose="020B0606030504020204" pitchFamily="34" charset="0"/>
                <a:cs typeface="Open Sans" panose="020B0606030504020204" pitchFamily="34" charset="0"/>
              </a:rPr>
              <a:t>no</a:t>
            </a:r>
            <a:r>
              <a:rPr lang="de-DE" sz="1200" noProof="0" dirty="0">
                <a:solidFill>
                  <a:srgbClr val="FF0000"/>
                </a:solidFill>
                <a:ea typeface="Open Sans" panose="020B0606030504020204" pitchFamily="34" charset="0"/>
                <a:cs typeface="Open Sans" panose="020B0606030504020204" pitchFamily="34" charset="0"/>
              </a:rPr>
              <a:t> “transparent </a:t>
            </a:r>
            <a:r>
              <a:rPr lang="de-DE" sz="1200" noProof="0" dirty="0" err="1">
                <a:solidFill>
                  <a:srgbClr val="FF0000"/>
                </a:solidFill>
                <a:ea typeface="Open Sans" panose="020B0606030504020204" pitchFamily="34" charset="0"/>
                <a:cs typeface="Open Sans" panose="020B0606030504020204" pitchFamily="34" charset="0"/>
              </a:rPr>
              <a:t>students</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under</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surveillance</a:t>
            </a:r>
            <a:r>
              <a:rPr lang="de-DE" sz="1200" noProof="0" dirty="0">
                <a:solidFill>
                  <a:srgbClr val="FF0000"/>
                </a:solidFill>
                <a:ea typeface="Open Sans" panose="020B0606030504020204" pitchFamily="34" charset="0"/>
                <a:cs typeface="Open Sans" panose="020B0606030504020204" pitchFamily="34" charset="0"/>
              </a:rPr>
              <a:t>!</a:t>
            </a:r>
          </a:p>
          <a:p>
            <a:pPr marL="285750" lvl="0" indent="-285750">
              <a:lnSpc>
                <a:spcPct val="150000"/>
              </a:lnSpc>
              <a:buFont typeface="Arial" panose="020B0604020202020204" pitchFamily="34" charset="0"/>
              <a:buChar char="•"/>
            </a:pPr>
            <a:r>
              <a:rPr lang="de-DE" sz="1200" noProof="0" dirty="0">
                <a:solidFill>
                  <a:srgbClr val="FF0000"/>
                </a:solidFill>
                <a:ea typeface="Open Sans" panose="020B0606030504020204" pitchFamily="34" charset="0"/>
                <a:cs typeface="Open Sans" panose="020B0606030504020204" pitchFamily="34" charset="0"/>
              </a:rPr>
              <a:t>Analysis of the auto-save </a:t>
            </a:r>
            <a:r>
              <a:rPr lang="de-DE" sz="1200" noProof="0" dirty="0" err="1">
                <a:solidFill>
                  <a:srgbClr val="FF0000"/>
                </a:solidFill>
                <a:ea typeface="Open Sans" panose="020B0606030504020204" pitchFamily="34" charset="0"/>
                <a:cs typeface="Open Sans" panose="020B0606030504020204" pitchFamily="34" charset="0"/>
              </a:rPr>
              <a:t>version</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history</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no</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keylogging</a:t>
            </a:r>
            <a:r>
              <a:rPr lang="de-DE" sz="1200" noProof="0" dirty="0">
                <a:solidFill>
                  <a:srgbClr val="FF0000"/>
                </a:solidFill>
                <a:ea typeface="Open Sans" panose="020B0606030504020204" pitchFamily="34" charset="0"/>
                <a:cs typeface="Open Sans" panose="020B0606030504020204" pitchFamily="34" charset="0"/>
              </a:rPr>
              <a:t>)</a:t>
            </a:r>
          </a:p>
          <a:p>
            <a:pPr marL="285750" lvl="0" indent="-285750">
              <a:lnSpc>
                <a:spcPct val="150000"/>
              </a:lnSpc>
              <a:buFont typeface="Arial" panose="020B0604020202020204" pitchFamily="34" charset="0"/>
              <a:buChar char="•"/>
            </a:pPr>
            <a:r>
              <a:rPr lang="de-DE" sz="1200" noProof="0" dirty="0" err="1">
                <a:solidFill>
                  <a:srgbClr val="FF0000"/>
                </a:solidFill>
                <a:ea typeface="Open Sans" panose="020B0606030504020204" pitchFamily="34" charset="0"/>
                <a:cs typeface="Open Sans" panose="020B0606030504020204" pitchFamily="34" charset="0"/>
              </a:rPr>
              <a:t>deleted</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text</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is</a:t>
            </a:r>
            <a:r>
              <a:rPr lang="de-DE" sz="1200" noProof="0" dirty="0">
                <a:solidFill>
                  <a:srgbClr val="FF0000"/>
                </a:solidFill>
                <a:ea typeface="Open Sans" panose="020B0606030504020204" pitchFamily="34" charset="0"/>
                <a:cs typeface="Open Sans" panose="020B0606030504020204" pitchFamily="34" charset="0"/>
              </a:rPr>
              <a:t> not </a:t>
            </a:r>
            <a:r>
              <a:rPr lang="de-DE" sz="1200" noProof="0" dirty="0" err="1">
                <a:solidFill>
                  <a:srgbClr val="FF0000"/>
                </a:solidFill>
                <a:ea typeface="Open Sans" panose="020B0606030504020204" pitchFamily="34" charset="0"/>
                <a:cs typeface="Open Sans" panose="020B0606030504020204" pitchFamily="34" charset="0"/>
              </a:rPr>
              <a:t>disclosed</a:t>
            </a:r>
            <a:endParaRPr lang="de-DE" sz="1200" noProof="0" dirty="0">
              <a:solidFill>
                <a:srgbClr val="FF0000"/>
              </a:solidFill>
              <a:ea typeface="Open Sans" panose="020B0606030504020204" pitchFamily="34" charset="0"/>
              <a:cs typeface="Open Sans" panose="020B0606030504020204" pitchFamily="34" charset="0"/>
            </a:endParaRPr>
          </a:p>
          <a:p>
            <a:pPr marL="285750" lvl="0" indent="-285750">
              <a:lnSpc>
                <a:spcPct val="150000"/>
              </a:lnSpc>
              <a:buFont typeface="Arial" panose="020B0604020202020204" pitchFamily="34" charset="0"/>
              <a:buChar char="•"/>
            </a:pPr>
            <a:r>
              <a:rPr lang="de-DE" sz="1200" noProof="0" dirty="0">
                <a:solidFill>
                  <a:srgbClr val="FF0000"/>
                </a:solidFill>
                <a:ea typeface="Open Sans" panose="020B0606030504020204" pitchFamily="34" charset="0"/>
                <a:cs typeface="Open Sans" panose="020B0606030504020204" pitchFamily="34" charset="0"/>
              </a:rPr>
              <a:t>Data </a:t>
            </a:r>
            <a:r>
              <a:rPr lang="de-DE" sz="1200" noProof="0" dirty="0" err="1">
                <a:solidFill>
                  <a:srgbClr val="FF0000"/>
                </a:solidFill>
                <a:ea typeface="Open Sans" panose="020B0606030504020204" pitchFamily="34" charset="0"/>
                <a:cs typeface="Open Sans" panose="020B0606030504020204" pitchFamily="34" charset="0"/>
              </a:rPr>
              <a:t>control</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stored</a:t>
            </a:r>
            <a:r>
              <a:rPr lang="de-DE" sz="1200" noProof="0" dirty="0">
                <a:solidFill>
                  <a:srgbClr val="FF0000"/>
                </a:solidFill>
                <a:ea typeface="Open Sans" panose="020B0606030504020204" pitchFamily="34" charset="0"/>
                <a:cs typeface="Open Sans" panose="020B0606030504020204" pitchFamily="34" charset="0"/>
              </a:rPr>
              <a:t> </a:t>
            </a:r>
            <a:r>
              <a:rPr lang="de-DE" sz="1200" noProof="0" dirty="0" err="1">
                <a:solidFill>
                  <a:srgbClr val="FF0000"/>
                </a:solidFill>
                <a:ea typeface="Open Sans" panose="020B0606030504020204" pitchFamily="34" charset="0"/>
                <a:cs typeface="Open Sans" panose="020B0606030504020204" pitchFamily="34" charset="0"/>
              </a:rPr>
              <a:t>with</a:t>
            </a:r>
            <a:r>
              <a:rPr lang="de-DE" sz="1200" noProof="0" dirty="0">
                <a:solidFill>
                  <a:srgbClr val="FF0000"/>
                </a:solidFill>
                <a:ea typeface="Open Sans" panose="020B0606030504020204" pitchFamily="34" charset="0"/>
                <a:cs typeface="Open Sans" panose="020B0606030504020204" pitchFamily="34" charset="0"/>
              </a:rPr>
              <a:t> the </a:t>
            </a:r>
            <a:r>
              <a:rPr lang="de-DE" sz="1200" noProof="0" dirty="0" err="1">
                <a:solidFill>
                  <a:srgbClr val="FF0000"/>
                </a:solidFill>
                <a:ea typeface="Open Sans" panose="020B0606030504020204" pitchFamily="34" charset="0"/>
                <a:cs typeface="Open Sans" panose="020B0606030504020204" pitchFamily="34" charset="0"/>
              </a:rPr>
              <a:t>student</a:t>
            </a:r>
            <a:r>
              <a:rPr lang="de-DE" sz="1200" noProof="0" dirty="0">
                <a:solidFill>
                  <a:srgbClr val="FF0000"/>
                </a:solidFill>
                <a:ea typeface="Open Sans" panose="020B0606030504020204" pitchFamily="34" charset="0"/>
                <a:cs typeface="Open Sans" panose="020B0606030504020204" pitchFamily="34" charset="0"/>
              </a:rPr>
              <a:t>)</a:t>
            </a:r>
          </a:p>
          <a:p>
            <a:endParaRPr lang="en-US" dirty="0"/>
          </a:p>
        </p:txBody>
      </p:sp>
      <p:sp>
        <p:nvSpPr>
          <p:cNvPr id="4" name="Foliennummernplatzhalter 3"/>
          <p:cNvSpPr>
            <a:spLocks noGrp="1"/>
          </p:cNvSpPr>
          <p:nvPr>
            <p:ph type="sldNum" sz="quarter" idx="5"/>
          </p:nvPr>
        </p:nvSpPr>
        <p:spPr/>
        <p:txBody>
          <a:bodyPr/>
          <a:lstStyle/>
          <a:p>
            <a:pPr>
              <a:defRPr/>
            </a:pPr>
            <a:fld id="{ADBBB6E9-B7CC-4F40-8509-D2A851F2C5BB}" type="slidenum">
              <a:rPr lang="en-ID" smtClean="0"/>
              <a:pPr>
                <a:defRPr/>
              </a:pPr>
              <a:t>11</a:t>
            </a:fld>
            <a:endParaRPr lang="en-ID"/>
          </a:p>
        </p:txBody>
      </p:sp>
    </p:spTree>
    <p:extLst>
      <p:ext uri="{BB962C8B-B14F-4D97-AF65-F5344CB8AC3E}">
        <p14:creationId xmlns:p14="http://schemas.microsoft.com/office/powerpoint/2010/main" val="4263801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 through the table slowly; the Evidence row is the one that matters.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6F597-DF3A-25FF-584A-AD120149B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732207-C19B-8EB3-C35A-5DA02B1739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DB0E0-61A7-3127-4CD2-D725CD6884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33EEA4-7F87-0BE1-49C9-6F72FA27F2B1}"/>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282413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A05F4-08E8-8986-5F75-CEE52AF4C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B894C-D83B-3790-F783-96FAAD4554F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2732FD6-D7CF-98C8-BEC5-0EEA623C9F2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03942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C5A22-3D0A-CDE1-108A-FBE170DF5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5F0E3-BAEE-E384-A548-B4FFB34F358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27B0C37-8E66-A94B-CE4E-06561916F94A}"/>
              </a:ext>
            </a:extLst>
          </p:cNvPr>
          <p:cNvSpPr>
            <a:spLocks noGrp="1"/>
          </p:cNvSpPr>
          <p:nvPr>
            <p:ph type="body" idx="1"/>
          </p:nvPr>
        </p:nvSpPr>
        <p:spPr/>
        <p:txBody>
          <a:bodyPr/>
          <a:lstStyle/>
          <a:p>
            <a:r>
              <a:rPr lang="de-DE" dirty="0"/>
              <a:t>First draft -&gt; </a:t>
            </a:r>
            <a:r>
              <a:rPr lang="de-DE" dirty="0" err="1"/>
              <a:t>mentor</a:t>
            </a:r>
            <a:r>
              <a:rPr lang="de-DE" dirty="0"/>
              <a:t> </a:t>
            </a:r>
            <a:r>
              <a:rPr lang="de-DE" dirty="0" err="1"/>
              <a:t>feedback</a:t>
            </a:r>
            <a:r>
              <a:rPr lang="de-DE" dirty="0"/>
              <a:t> -&gt; second draft</a:t>
            </a:r>
          </a:p>
          <a:p>
            <a:r>
              <a:rPr lang="de-DE" dirty="0"/>
              <a:t>AI </a:t>
            </a:r>
            <a:r>
              <a:rPr lang="de-DE" dirty="0" err="1"/>
              <a:t>writing</a:t>
            </a:r>
            <a:r>
              <a:rPr lang="de-DE" dirty="0"/>
              <a:t> </a:t>
            </a:r>
            <a:r>
              <a:rPr lang="de-DE" dirty="0" err="1"/>
              <a:t>mentor</a:t>
            </a:r>
            <a:r>
              <a:rPr lang="de-DE" dirty="0"/>
              <a:t> (ITS)</a:t>
            </a:r>
          </a:p>
          <a:p>
            <a:endParaRPr lang="de-DE" dirty="0"/>
          </a:p>
          <a:p>
            <a:r>
              <a:rPr lang="de-DE" dirty="0"/>
              <a:t>Reveal the </a:t>
            </a:r>
            <a:r>
              <a:rPr lang="de-DE" dirty="0" err="1"/>
              <a:t>stages</a:t>
            </a:r>
            <a:r>
              <a:rPr lang="de-DE" dirty="0"/>
              <a:t> </a:t>
            </a:r>
            <a:r>
              <a:rPr lang="de-DE" dirty="0" err="1"/>
              <a:t>one</a:t>
            </a:r>
            <a:r>
              <a:rPr lang="de-DE" dirty="0"/>
              <a:t> by </a:t>
            </a:r>
            <a:r>
              <a:rPr lang="de-DE" dirty="0" err="1"/>
              <a:t>one</a:t>
            </a:r>
            <a:r>
              <a:rPr lang="de-DE" dirty="0"/>
              <a:t> (</a:t>
            </a:r>
            <a:r>
              <a:rPr lang="de-DE" dirty="0" err="1"/>
              <a:t>animations</a:t>
            </a:r>
            <a:r>
              <a:rPr lang="de-DE" dirty="0"/>
              <a:t>)</a:t>
            </a:r>
            <a:br>
              <a:rPr lang="de-DE" dirty="0"/>
            </a:br>
            <a:br>
              <a:rPr lang="de-DE" dirty="0"/>
            </a:br>
            <a:r>
              <a:rPr lang="de-DE" dirty="0"/>
              <a:t>Why </a:t>
            </a:r>
            <a:r>
              <a:rPr lang="de-DE" dirty="0" err="1"/>
              <a:t>we</a:t>
            </a:r>
            <a:r>
              <a:rPr lang="de-DE" dirty="0"/>
              <a:t> </a:t>
            </a:r>
            <a:r>
              <a:rPr lang="de-DE" dirty="0" err="1"/>
              <a:t>can</a:t>
            </a:r>
            <a:r>
              <a:rPr lang="de-DE" dirty="0"/>
              <a:t> do </a:t>
            </a:r>
            <a:r>
              <a:rPr lang="de-DE" dirty="0" err="1"/>
              <a:t>this</a:t>
            </a:r>
            <a:r>
              <a:rPr lang="de-DE" dirty="0"/>
              <a:t> and </a:t>
            </a:r>
            <a:r>
              <a:rPr lang="de-DE" dirty="0" err="1"/>
              <a:t>how</a:t>
            </a:r>
            <a:r>
              <a:rPr lang="de-DE" dirty="0"/>
              <a:t> </a:t>
            </a:r>
            <a:r>
              <a:rPr lang="de-DE" dirty="0" err="1"/>
              <a:t>we</a:t>
            </a:r>
            <a:r>
              <a:rPr lang="de-DE" dirty="0"/>
              <a:t> do it:</a:t>
            </a:r>
          </a:p>
          <a:p>
            <a:pPr marL="342900" indent="-342900">
              <a:buFont typeface="Arial" panose="020B0604020202020204" pitchFamily="34" charset="0"/>
              <a:buChar char="•"/>
            </a:pPr>
            <a:r>
              <a:rPr lang="de-DE" dirty="0"/>
              <a:t>Data and </a:t>
            </a:r>
            <a:r>
              <a:rPr lang="de-DE" dirty="0" err="1"/>
              <a:t>editing</a:t>
            </a:r>
            <a:r>
              <a:rPr lang="de-DE" dirty="0"/>
              <a:t> </a:t>
            </a:r>
            <a:r>
              <a:rPr lang="de-DE" dirty="0" err="1"/>
              <a:t>expertise</a:t>
            </a:r>
            <a:endParaRPr lang="de-DE" dirty="0"/>
          </a:p>
          <a:p>
            <a:pPr marL="800100" lvl="1" indent="-342900">
              <a:buFont typeface="Arial" panose="020B0604020202020204" pitchFamily="34" charset="0"/>
              <a:buChar char="•"/>
            </a:pPr>
            <a:r>
              <a:rPr lang="de-DE" dirty="0" err="1"/>
              <a:t>We</a:t>
            </a:r>
            <a:r>
              <a:rPr lang="de-DE" dirty="0"/>
              <a:t> </a:t>
            </a:r>
            <a:r>
              <a:rPr lang="de-DE" dirty="0" err="1"/>
              <a:t>are</a:t>
            </a:r>
            <a:r>
              <a:rPr lang="de-DE" dirty="0"/>
              <a:t> </a:t>
            </a:r>
            <a:r>
              <a:rPr lang="de-DE" dirty="0" err="1"/>
              <a:t>analyzing</a:t>
            </a:r>
            <a:r>
              <a:rPr lang="de-DE" dirty="0"/>
              <a:t> an </a:t>
            </a:r>
            <a:r>
              <a:rPr lang="de-DE" dirty="0" err="1"/>
              <a:t>existing</a:t>
            </a:r>
            <a:r>
              <a:rPr lang="de-DE" dirty="0"/>
              <a:t> </a:t>
            </a:r>
            <a:r>
              <a:rPr lang="de-DE" dirty="0" err="1"/>
              <a:t>dataset</a:t>
            </a:r>
            <a:r>
              <a:rPr lang="de-DE" dirty="0"/>
              <a:t> of human </a:t>
            </a:r>
            <a:r>
              <a:rPr lang="de-DE" dirty="0" err="1"/>
              <a:t>tutoring</a:t>
            </a:r>
            <a:r>
              <a:rPr lang="de-DE" dirty="0"/>
              <a:t> </a:t>
            </a:r>
            <a:r>
              <a:rPr lang="de-DE" dirty="0" err="1"/>
              <a:t>sessions</a:t>
            </a:r>
            <a:r>
              <a:rPr lang="de-DE" dirty="0"/>
              <a:t>.</a:t>
            </a:r>
          </a:p>
          <a:p>
            <a:pPr marL="800100" lvl="1" indent="-342900">
              <a:buFont typeface="Arial" panose="020B0604020202020204" pitchFamily="34" charset="0"/>
              <a:buChar char="•"/>
            </a:pPr>
            <a:r>
              <a:rPr lang="de-DE" dirty="0"/>
              <a:t>The </a:t>
            </a:r>
            <a:r>
              <a:rPr lang="de-DE" dirty="0" err="1"/>
              <a:t>teaching</a:t>
            </a:r>
            <a:r>
              <a:rPr lang="de-DE" dirty="0"/>
              <a:t> </a:t>
            </a:r>
            <a:r>
              <a:rPr lang="de-DE" dirty="0" err="1"/>
              <a:t>concept</a:t>
            </a:r>
            <a:r>
              <a:rPr lang="de-DE" dirty="0"/>
              <a:t> </a:t>
            </a:r>
            <a:r>
              <a:rPr lang="de-DE" dirty="0" err="1"/>
              <a:t>is</a:t>
            </a:r>
            <a:r>
              <a:rPr lang="de-DE" dirty="0"/>
              <a:t> </a:t>
            </a:r>
            <a:r>
              <a:rPr lang="de-DE" dirty="0" err="1"/>
              <a:t>being</a:t>
            </a:r>
            <a:r>
              <a:rPr lang="de-DE" dirty="0"/>
              <a:t> </a:t>
            </a:r>
            <a:r>
              <a:rPr lang="de-DE" dirty="0" err="1"/>
              <a:t>developed</a:t>
            </a:r>
            <a:r>
              <a:rPr lang="de-DE" dirty="0"/>
              <a:t> </a:t>
            </a:r>
            <a:r>
              <a:rPr lang="de-DE" dirty="0" err="1"/>
              <a:t>together</a:t>
            </a:r>
            <a:r>
              <a:rPr lang="de-DE" dirty="0"/>
              <a:t> </a:t>
            </a:r>
            <a:r>
              <a:rPr lang="de-DE" dirty="0" err="1"/>
              <a:t>with</a:t>
            </a:r>
            <a:r>
              <a:rPr lang="de-DE" dirty="0"/>
              <a:t> the </a:t>
            </a:r>
            <a:r>
              <a:rPr lang="de-DE" dirty="0" err="1"/>
              <a:t>writing</a:t>
            </a:r>
            <a:r>
              <a:rPr lang="de-DE" dirty="0"/>
              <a:t> </a:t>
            </a:r>
            <a:r>
              <a:rPr lang="de-DE" dirty="0" err="1"/>
              <a:t>research</a:t>
            </a:r>
            <a:r>
              <a:rPr lang="de-DE" dirty="0"/>
              <a:t> </a:t>
            </a:r>
            <a:r>
              <a:rPr lang="de-DE" dirty="0" err="1"/>
              <a:t>community</a:t>
            </a:r>
            <a:endParaRPr lang="de-DE" dirty="0"/>
          </a:p>
          <a:p>
            <a:pPr marL="342900" indent="-342900">
              <a:buFont typeface="Arial" panose="020B0604020202020204" pitchFamily="34" charset="0"/>
              <a:buChar char="•"/>
            </a:pPr>
            <a:r>
              <a:rPr lang="de-DE" dirty="0"/>
              <a:t>AI </a:t>
            </a:r>
            <a:r>
              <a:rPr lang="de-DE" dirty="0" err="1"/>
              <a:t>model</a:t>
            </a:r>
            <a:endParaRPr lang="de-DE" dirty="0"/>
          </a:p>
          <a:p>
            <a:pPr marL="800100" lvl="1" indent="-342900">
              <a:buFont typeface="Arial" panose="020B0604020202020204" pitchFamily="34" charset="0"/>
              <a:buChar char="•"/>
            </a:pPr>
            <a:r>
              <a:rPr lang="de-DE" dirty="0" err="1"/>
              <a:t>We</a:t>
            </a:r>
            <a:r>
              <a:rPr lang="de-DE" dirty="0"/>
              <a:t> </a:t>
            </a:r>
            <a:r>
              <a:rPr lang="de-DE" dirty="0" err="1"/>
              <a:t>start</a:t>
            </a:r>
            <a:r>
              <a:rPr lang="de-DE" dirty="0"/>
              <a:t> </a:t>
            </a:r>
            <a:r>
              <a:rPr lang="de-DE" dirty="0" err="1"/>
              <a:t>with</a:t>
            </a:r>
            <a:r>
              <a:rPr lang="de-DE" dirty="0"/>
              <a:t> a RAG </a:t>
            </a:r>
            <a:r>
              <a:rPr lang="de-DE" dirty="0" err="1"/>
              <a:t>approach</a:t>
            </a:r>
            <a:r>
              <a:rPr lang="de-DE" dirty="0"/>
              <a:t> and will </a:t>
            </a:r>
            <a:r>
              <a:rPr lang="de-DE" dirty="0" err="1"/>
              <a:t>then</a:t>
            </a:r>
            <a:r>
              <a:rPr lang="de-DE" dirty="0"/>
              <a:t> </a:t>
            </a:r>
            <a:r>
              <a:rPr lang="de-DE" dirty="0" err="1"/>
              <a:t>fine</a:t>
            </a:r>
            <a:r>
              <a:rPr lang="de-DE" dirty="0"/>
              <a:t>-tune an LLM </a:t>
            </a:r>
            <a:r>
              <a:rPr lang="de-DE" dirty="0" err="1"/>
              <a:t>foundation</a:t>
            </a:r>
            <a:r>
              <a:rPr lang="de-DE" dirty="0"/>
              <a:t> </a:t>
            </a:r>
            <a:r>
              <a:rPr lang="de-DE" dirty="0" err="1"/>
              <a:t>model</a:t>
            </a:r>
            <a:r>
              <a:rPr lang="de-DE" dirty="0"/>
              <a:t> (</a:t>
            </a:r>
            <a:r>
              <a:rPr lang="de-DE" dirty="0" err="1"/>
              <a:t>local</a:t>
            </a:r>
            <a:r>
              <a:rPr lang="de-DE" dirty="0"/>
              <a:t> </a:t>
            </a:r>
            <a:r>
              <a:rPr lang="de-DE" dirty="0" err="1"/>
              <a:t>instance</a:t>
            </a:r>
            <a:r>
              <a:rPr lang="de-DE" dirty="0"/>
              <a:t> / EU </a:t>
            </a:r>
            <a:r>
              <a:rPr lang="de-DE" dirty="0" err="1"/>
              <a:t>data</a:t>
            </a:r>
            <a:r>
              <a:rPr lang="de-DE" dirty="0"/>
              <a:t> </a:t>
            </a:r>
            <a:r>
              <a:rPr lang="de-DE" dirty="0" err="1"/>
              <a:t>center</a:t>
            </a:r>
            <a:r>
              <a:rPr lang="de-DE" dirty="0"/>
              <a:t>)</a:t>
            </a:r>
          </a:p>
          <a:p>
            <a:pPr marL="342900" indent="-342900">
              <a:buFont typeface="Arial" panose="020B0604020202020204" pitchFamily="34" charset="0"/>
              <a:buChar char="•"/>
            </a:pPr>
            <a:r>
              <a:rPr lang="de-DE" dirty="0" err="1"/>
              <a:t>Reaching</a:t>
            </a:r>
            <a:r>
              <a:rPr lang="de-DE" dirty="0"/>
              <a:t> </a:t>
            </a:r>
            <a:r>
              <a:rPr lang="de-DE" dirty="0" err="1"/>
              <a:t>users</a:t>
            </a:r>
            <a:endParaRPr lang="de-DE" dirty="0"/>
          </a:p>
          <a:p>
            <a:pPr marL="800100" lvl="1" indent="-342900">
              <a:buFont typeface="Arial" panose="020B0604020202020204" pitchFamily="34" charset="0"/>
              <a:buChar char="•"/>
            </a:pPr>
            <a:r>
              <a:rPr lang="de-DE" dirty="0" err="1"/>
              <a:t>We</a:t>
            </a:r>
            <a:r>
              <a:rPr lang="de-DE" dirty="0"/>
              <a:t> </a:t>
            </a:r>
            <a:r>
              <a:rPr lang="de-DE" dirty="0" err="1"/>
              <a:t>are</a:t>
            </a:r>
            <a:r>
              <a:rPr lang="de-DE" dirty="0"/>
              <a:t> </a:t>
            </a:r>
            <a:r>
              <a:rPr lang="de-DE" dirty="0" err="1"/>
              <a:t>building</a:t>
            </a:r>
            <a:r>
              <a:rPr lang="de-DE" dirty="0"/>
              <a:t> </a:t>
            </a:r>
            <a:r>
              <a:rPr lang="de-DE" dirty="0" err="1"/>
              <a:t>this</a:t>
            </a:r>
            <a:r>
              <a:rPr lang="de-DE" dirty="0"/>
              <a:t> </a:t>
            </a:r>
            <a:r>
              <a:rPr lang="de-DE" dirty="0" err="1"/>
              <a:t>into</a:t>
            </a:r>
            <a:r>
              <a:rPr lang="de-DE" dirty="0"/>
              <a:t> an </a:t>
            </a:r>
            <a:r>
              <a:rPr lang="de-DE" dirty="0" err="1"/>
              <a:t>existing</a:t>
            </a:r>
            <a:r>
              <a:rPr lang="de-DE" dirty="0"/>
              <a:t> </a:t>
            </a:r>
            <a:r>
              <a:rPr lang="de-DE" dirty="0" err="1"/>
              <a:t>academic</a:t>
            </a:r>
            <a:r>
              <a:rPr lang="de-DE" dirty="0"/>
              <a:t> </a:t>
            </a:r>
            <a:r>
              <a:rPr lang="de-DE" dirty="0" err="1"/>
              <a:t>integrity</a:t>
            </a:r>
            <a:r>
              <a:rPr lang="de-DE" dirty="0"/>
              <a:t> </a:t>
            </a:r>
            <a:r>
              <a:rPr lang="de-DE" dirty="0" err="1"/>
              <a:t>solution</a:t>
            </a:r>
            <a:r>
              <a:rPr lang="de-DE" dirty="0"/>
              <a:t>, so </a:t>
            </a:r>
            <a:r>
              <a:rPr lang="de-DE" dirty="0" err="1"/>
              <a:t>students</a:t>
            </a:r>
            <a:r>
              <a:rPr lang="de-DE" dirty="0"/>
              <a:t> </a:t>
            </a:r>
            <a:r>
              <a:rPr lang="de-DE" dirty="0" err="1"/>
              <a:t>can</a:t>
            </a:r>
            <a:r>
              <a:rPr lang="de-DE" dirty="0"/>
              <a:t> </a:t>
            </a:r>
            <a:r>
              <a:rPr lang="de-DE" dirty="0" err="1"/>
              <a:t>use</a:t>
            </a:r>
            <a:r>
              <a:rPr lang="de-DE" dirty="0"/>
              <a:t> it </a:t>
            </a:r>
            <a:r>
              <a:rPr lang="de-DE" dirty="0" err="1"/>
              <a:t>right</a:t>
            </a:r>
            <a:r>
              <a:rPr lang="de-DE" dirty="0"/>
              <a:t> </a:t>
            </a:r>
            <a:r>
              <a:rPr lang="de-DE" dirty="0" err="1"/>
              <a:t>away</a:t>
            </a:r>
            <a:r>
              <a:rPr lang="de-DE" dirty="0"/>
              <a:t> and </a:t>
            </a:r>
            <a:r>
              <a:rPr lang="de-DE" dirty="0" err="1"/>
              <a:t>data</a:t>
            </a:r>
            <a:r>
              <a:rPr lang="de-DE" dirty="0"/>
              <a:t> to </a:t>
            </a:r>
            <a:r>
              <a:rPr lang="de-DE" dirty="0" err="1"/>
              <a:t>improve</a:t>
            </a:r>
            <a:r>
              <a:rPr lang="de-DE" dirty="0"/>
              <a:t> the </a:t>
            </a:r>
            <a:r>
              <a:rPr lang="de-DE" dirty="0" err="1"/>
              <a:t>tutor</a:t>
            </a:r>
            <a:r>
              <a:rPr lang="de-DE" dirty="0"/>
              <a:t> </a:t>
            </a:r>
            <a:r>
              <a:rPr lang="de-DE" dirty="0" err="1"/>
              <a:t>is</a:t>
            </a:r>
            <a:r>
              <a:rPr lang="de-DE" dirty="0"/>
              <a:t> </a:t>
            </a:r>
            <a:r>
              <a:rPr lang="de-DE" dirty="0" err="1"/>
              <a:t>collected</a:t>
            </a:r>
            <a:r>
              <a:rPr lang="de-DE" dirty="0"/>
              <a:t> </a:t>
            </a:r>
            <a:r>
              <a:rPr lang="de-DE" dirty="0" err="1"/>
              <a:t>continuously</a:t>
            </a:r>
            <a:r>
              <a:rPr lang="de-DE" dirty="0"/>
              <a:t>.</a:t>
            </a:r>
          </a:p>
          <a:p>
            <a:pPr marL="800100" lvl="1" indent="-342900">
              <a:buFont typeface="Arial" panose="020B0604020202020204" pitchFamily="34" charset="0"/>
              <a:buChar char="•"/>
            </a:pPr>
            <a:r>
              <a:rPr lang="de-DE" dirty="0"/>
              <a:t>This </a:t>
            </a:r>
            <a:r>
              <a:rPr lang="de-DE" dirty="0" err="1"/>
              <a:t>gives</a:t>
            </a:r>
            <a:r>
              <a:rPr lang="de-DE" dirty="0"/>
              <a:t> </a:t>
            </a:r>
            <a:r>
              <a:rPr lang="de-DE" dirty="0" err="1"/>
              <a:t>instructors</a:t>
            </a:r>
            <a:r>
              <a:rPr lang="de-DE" dirty="0"/>
              <a:t> who </a:t>
            </a:r>
            <a:r>
              <a:rPr lang="de-DE" dirty="0" err="1"/>
              <a:t>use</a:t>
            </a:r>
            <a:r>
              <a:rPr lang="de-DE" dirty="0"/>
              <a:t> the </a:t>
            </a:r>
            <a:r>
              <a:rPr lang="de-DE" dirty="0" err="1"/>
              <a:t>Authorship</a:t>
            </a:r>
            <a:r>
              <a:rPr lang="de-DE" dirty="0"/>
              <a:t> Report to </a:t>
            </a:r>
            <a:r>
              <a:rPr lang="de-DE" dirty="0" err="1"/>
              <a:t>assess</a:t>
            </a:r>
            <a:r>
              <a:rPr lang="de-DE" dirty="0"/>
              <a:t> </a:t>
            </a:r>
            <a:r>
              <a:rPr lang="de-DE" dirty="0" err="1"/>
              <a:t>students</a:t>
            </a:r>
            <a:r>
              <a:rPr lang="de-DE" dirty="0"/>
              <a:t>’ own </a:t>
            </a:r>
            <a:r>
              <a:rPr lang="de-DE" dirty="0" err="1"/>
              <a:t>work</a:t>
            </a:r>
            <a:r>
              <a:rPr lang="de-DE" dirty="0"/>
              <a:t> a </a:t>
            </a:r>
            <a:r>
              <a:rPr lang="de-DE" dirty="0" err="1"/>
              <a:t>starting</a:t>
            </a:r>
            <a:r>
              <a:rPr lang="de-DE" dirty="0"/>
              <a:t> </a:t>
            </a:r>
            <a:r>
              <a:rPr lang="de-DE" dirty="0" err="1"/>
              <a:t>point</a:t>
            </a:r>
            <a:r>
              <a:rPr lang="de-DE" dirty="0"/>
              <a:t>.</a:t>
            </a:r>
          </a:p>
          <a:p>
            <a:pPr marL="800100" lvl="1" indent="-342900">
              <a:buFont typeface="Arial" panose="020B0604020202020204" pitchFamily="34" charset="0"/>
              <a:buChar char="•"/>
            </a:pPr>
            <a:r>
              <a:rPr lang="de-DE" dirty="0"/>
              <a:t>A </a:t>
            </a:r>
            <a:r>
              <a:rPr lang="de-DE" dirty="0" err="1"/>
              <a:t>core</a:t>
            </a:r>
            <a:r>
              <a:rPr lang="de-DE" dirty="0"/>
              <a:t> </a:t>
            </a:r>
            <a:r>
              <a:rPr lang="de-DE" dirty="0" err="1"/>
              <a:t>element</a:t>
            </a:r>
            <a:r>
              <a:rPr lang="de-DE" dirty="0"/>
              <a:t> </a:t>
            </a:r>
            <a:r>
              <a:rPr lang="de-DE" dirty="0" err="1"/>
              <a:t>is</a:t>
            </a:r>
            <a:r>
              <a:rPr lang="de-DE" dirty="0"/>
              <a:t> </a:t>
            </a:r>
            <a:r>
              <a:rPr lang="de-DE" dirty="0" err="1"/>
              <a:t>creating</a:t>
            </a:r>
            <a:r>
              <a:rPr lang="de-DE" dirty="0"/>
              <a:t> </a:t>
            </a:r>
            <a:r>
              <a:rPr lang="de-DE" dirty="0" err="1"/>
              <a:t>moments</a:t>
            </a:r>
            <a:r>
              <a:rPr lang="de-DE" dirty="0"/>
              <a:t> of </a:t>
            </a:r>
            <a:r>
              <a:rPr lang="de-DE" dirty="0" err="1"/>
              <a:t>success</a:t>
            </a:r>
            <a:r>
              <a:rPr lang="de-DE" dirty="0"/>
              <a:t> and </a:t>
            </a:r>
            <a:r>
              <a:rPr lang="de-DE" dirty="0" err="1"/>
              <a:t>giving</a:t>
            </a:r>
            <a:r>
              <a:rPr lang="de-DE" dirty="0"/>
              <a:t> </a:t>
            </a:r>
            <a:r>
              <a:rPr lang="de-DE" dirty="0" err="1"/>
              <a:t>tips</a:t>
            </a:r>
            <a:r>
              <a:rPr lang="de-DE" dirty="0"/>
              <a:t> in the </a:t>
            </a:r>
            <a:r>
              <a:rPr lang="de-DE" dirty="0" err="1"/>
              <a:t>right</a:t>
            </a:r>
            <a:r>
              <a:rPr lang="de-DE" dirty="0"/>
              <a:t> </a:t>
            </a:r>
            <a:r>
              <a:rPr lang="de-DE" dirty="0" err="1"/>
              <a:t>places</a:t>
            </a:r>
            <a:r>
              <a:rPr lang="de-DE" dirty="0"/>
              <a:t> (in the </a:t>
            </a:r>
            <a:r>
              <a:rPr lang="de-DE" dirty="0" err="1"/>
              <a:t>right</a:t>
            </a:r>
            <a:r>
              <a:rPr lang="de-DE" dirty="0"/>
              <a:t> dose and at the </a:t>
            </a:r>
            <a:r>
              <a:rPr lang="de-DE" dirty="0" err="1"/>
              <a:t>right</a:t>
            </a:r>
            <a:r>
              <a:rPr lang="de-DE" dirty="0"/>
              <a:t> time).</a:t>
            </a:r>
          </a:p>
          <a:p>
            <a:endParaRPr lang="en-US" dirty="0"/>
          </a:p>
          <a:p>
            <a:endParaRPr lang="en-US" dirty="0">
              <a:solidFill>
                <a:srgbClr val="000000"/>
              </a:solidFill>
              <a:latin typeface="Calibri"/>
              <a:ea typeface="Calibri"/>
              <a:cs typeface="Calibri"/>
            </a:endParaRPr>
          </a:p>
        </p:txBody>
      </p:sp>
    </p:spTree>
    <p:extLst>
      <p:ext uri="{BB962C8B-B14F-4D97-AF65-F5344CB8AC3E}">
        <p14:creationId xmlns:p14="http://schemas.microsoft.com/office/powerpoint/2010/main" val="2365383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Relevant for IT: writing support needs no cloud, and the finished-document option needs no changes.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08081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49293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55599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err="1"/>
              <a:t>Why the combination holds up (better) in court</a:t>
            </a:r>
            <a:endParaRPr lang="en-US" b="1"/>
          </a:p>
          <a:p>
            <a:r>
              <a:rPr lang="en-US" b="1"/>
              <a:t>Triangulation instead of a single piece of evidence</a:t>
            </a:r>
            <a:endParaRPr lang="en-US"/>
          </a:p>
          <a:p>
            <a:pPr lvl="1"/>
            <a:r>
              <a:rPr lang="en-US"/>
              <a:t>Three independent sources of evidence (process data, text matches, AI indicators) support each other.</a:t>
            </a:r>
          </a:p>
          <a:p>
            <a:pPr lvl="1"/>
            <a:r>
              <a:rPr lang="en-US" err="1"/>
              <a:t>Consistency check (converging signals → strong evidence; diverging → restraint).</a:t>
            </a:r>
          </a:p>
          <a:p>
            <a:r>
              <a:rPr lang="en-US" b="1" err="1"/>
              <a:t>Reproducibility and traceability</a:t>
            </a:r>
            <a:endParaRPr lang="en-US"/>
          </a:p>
          <a:p>
            <a:pPr lvl="1"/>
            <a:r>
              <a:rPr lang="en-US" b="1" err="1"/>
              <a:t>Writing Process Analysis: timestamps, input sequences, revisions, source access (verifiable, exportable).</a:t>
            </a:r>
          </a:p>
          <a:p>
            <a:pPr lvl="1"/>
            <a:r>
              <a:rPr lang="en-US" b="1"/>
              <a:t>Plagiarism software: documented matches with locations (snippets, links, match percentage with context).</a:t>
            </a:r>
          </a:p>
          <a:p>
            <a:pPr lvl="1"/>
            <a:r>
              <a:rPr lang="en-US" b="1"/>
              <a:t>AI classification: as an indicator, with stated limitations, version/model status, score and thresholds.</a:t>
            </a:r>
          </a:p>
          <a:p>
            <a:r>
              <a:rPr lang="en-US" b="1"/>
              <a:t>Chain of custody</a:t>
            </a:r>
            <a:endParaRPr lang="en-US"/>
          </a:p>
          <a:p>
            <a:pPr lvl="1"/>
            <a:r>
              <a:rPr lang="en-US" err="1"/>
              <a:t>Unaltered original file + hash, collection logs, roles/rights, timestamps, system versions.</a:t>
            </a:r>
          </a:p>
          <a:p>
            <a:pPr lvl="1"/>
            <a:r>
              <a:rPr lang="en-US" b="1"/>
              <a:t>Audit trail: who saw or assessed what, and when; reports exported as attachments.</a:t>
            </a:r>
          </a:p>
          <a:p>
            <a:r>
              <a:rPr lang="en-US" b="1" err="1"/>
              <a:t>Methodological quality and proportionality</a:t>
            </a:r>
            <a:endParaRPr lang="en-US"/>
          </a:p>
          <a:p>
            <a:pPr lvl="1"/>
            <a:r>
              <a:rPr lang="en-US" b="1" err="1"/>
              <a:t>Detectors are never evidence on their own; they are the “indicator”, not the “verdict”.</a:t>
            </a:r>
          </a:p>
          <a:p>
            <a:pPr lvl="1"/>
            <a:r>
              <a:rPr lang="en-US" err="1"/>
              <a:t>Decisions rest on verifiable, explainable factors (process + plagiarism); the detector only supplements them.</a:t>
            </a:r>
          </a:p>
          <a:p>
            <a:pPr lvl="1"/>
            <a:r>
              <a:rPr lang="en-US" err="1"/>
              <a:t>Documented error rates/uncertainties; conservative thresholds; “in dubio pro discipulo” if the evidence doesn’t hold.</a:t>
            </a:r>
          </a:p>
          <a:p>
            <a:r>
              <a:rPr lang="en-US" b="1" err="1"/>
              <a:t>Practical, solid building blocks of evidence</a:t>
            </a:r>
            <a:endParaRPr lang="en-US" b="1"/>
          </a:p>
          <a:p>
            <a:r>
              <a:rPr lang="en-US" b="1" err="1"/>
              <a:t>Process report: start/pause/input rhythm, paste vs. typing patterns, source imports; atypical regularities.</a:t>
            </a:r>
          </a:p>
          <a:p>
            <a:r>
              <a:rPr lang="en-US" b="1" err="1"/>
              <a:t>Plagiarism report: specific matches (source, date, extent, context, paraphrase patterns).</a:t>
            </a:r>
          </a:p>
          <a:p>
            <a:r>
              <a:rPr lang="en-US" b="1"/>
              <a:t>AI indicators: consistent burstiness/perplexity profiles or similar, clearly labeled as indicators.</a:t>
            </a:r>
          </a:p>
          <a:p>
            <a:r>
              <a:rPr lang="en-US" b="1" err="1"/>
              <a:t>Correlation: e.g. large pasted blocks + simultaneous high plagiarism matches + AI indicator → high plausibility.</a:t>
            </a:r>
          </a:p>
          <a:p>
            <a:r>
              <a:rPr lang="en-US" b="1" err="1"/>
              <a:t>Procedural steps for legal defensibility</a:t>
            </a:r>
            <a:endParaRPr lang="en-US" b="1"/>
          </a:p>
          <a:p>
            <a:r>
              <a:rPr lang="en-US" b="1"/>
              <a:t>Policy and information (purpose, data, deadlines, right to appeal).</a:t>
            </a:r>
          </a:p>
          <a:p>
            <a:r>
              <a:rPr lang="en-US" b="1" err="1"/>
              <a:t>Standardized assessment template (criteria checklist + weighting).</a:t>
            </a:r>
          </a:p>
          <a:p>
            <a:r>
              <a:rPr lang="en-US" b="1" err="1"/>
              <a:t>Hearing and counter-evidence (student: working notes, drafts, source logs).</a:t>
            </a:r>
          </a:p>
          <a:p>
            <a:r>
              <a:rPr lang="en-US" b="1" err="1"/>
              <a:t>Second expert review (four-eyes principle) and documentation package (reports, exports, hashes).</a:t>
            </a:r>
          </a:p>
        </p:txBody>
      </p:sp>
      <p:sp>
        <p:nvSpPr>
          <p:cNvPr id="4" name="Slide Number Placeholder 3"/>
          <p:cNvSpPr>
            <a:spLocks noGrp="1"/>
          </p:cNvSpPr>
          <p:nvPr>
            <p:ph type="sldNum" sz="quarter" idx="5"/>
          </p:nvPr>
        </p:nvSpPr>
        <p:spPr/>
        <p:txBody>
          <a:bodyPr/>
          <a:lstStyle/>
          <a:p>
            <a:pPr>
              <a:defRPr/>
            </a:pPr>
            <a:fld id="{ADBBB6E9-B7CC-4F40-8509-D2A851F2C5BB}" type="slidenum">
              <a:rPr lang="en-ID" smtClean="0"/>
              <a:pPr>
                <a:defRPr/>
              </a:pPr>
              <a:t>26</a:t>
            </a:fld>
            <a:endParaRPr lang="en-ID"/>
          </a:p>
        </p:txBody>
      </p:sp>
    </p:spTree>
    <p:extLst>
      <p:ext uri="{BB962C8B-B14F-4D97-AF65-F5344CB8AC3E}">
        <p14:creationId xmlns:p14="http://schemas.microsoft.com/office/powerpoint/2010/main" val="3876992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658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57B9FA-4817-7823-E43D-6548C3248299}"/>
              </a:ext>
            </a:extLst>
          </p:cNvPr>
          <p:cNvGrpSpPr>
            <a:grpSpLocks/>
          </p:cNvGrpSpPr>
          <p:nvPr userDrawn="1"/>
        </p:nvGrpSpPr>
        <p:grpSpPr bwMode="auto">
          <a:xfrm>
            <a:off x="-6464" y="-3058795"/>
            <a:ext cx="12192000" cy="12975589"/>
            <a:chOff x="0" y="-3051031"/>
            <a:chExt cx="12192000" cy="12975303"/>
          </a:xfrm>
        </p:grpSpPr>
        <p:sp>
          <p:nvSpPr>
            <p:cNvPr id="3" name="Rectangle 2">
              <a:extLst>
                <a:ext uri="{FF2B5EF4-FFF2-40B4-BE49-F238E27FC236}">
                  <a16:creationId xmlns:a16="http://schemas.microsoft.com/office/drawing/2014/main" id="{F72376DB-788B-50BD-69E5-E049817EC04E}"/>
                </a:ext>
              </a:extLst>
            </p:cNvPr>
            <p:cNvSpPr/>
            <p:nvPr/>
          </p:nvSpPr>
          <p:spPr>
            <a:xfrm>
              <a:off x="0" y="0"/>
              <a:ext cx="12192000" cy="6858000"/>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grpSp>
          <p:nvGrpSpPr>
            <p:cNvPr id="4" name="Group 2">
              <a:extLst>
                <a:ext uri="{FF2B5EF4-FFF2-40B4-BE49-F238E27FC236}">
                  <a16:creationId xmlns:a16="http://schemas.microsoft.com/office/drawing/2014/main" id="{404B3797-61F8-5C61-3BBE-9A3A859012C3}"/>
                </a:ext>
              </a:extLst>
            </p:cNvPr>
            <p:cNvGrpSpPr>
              <a:grpSpLocks/>
            </p:cNvGrpSpPr>
            <p:nvPr/>
          </p:nvGrpSpPr>
          <p:grpSpPr bwMode="auto">
            <a:xfrm>
              <a:off x="3686698" y="-3051031"/>
              <a:ext cx="5629247" cy="12975303"/>
              <a:chOff x="6042018" y="-3006262"/>
              <a:chExt cx="5629247" cy="12975303"/>
            </a:xfrm>
          </p:grpSpPr>
          <p:sp>
            <p:nvSpPr>
              <p:cNvPr id="5" name="Rectangle 4">
                <a:extLst>
                  <a:ext uri="{FF2B5EF4-FFF2-40B4-BE49-F238E27FC236}">
                    <a16:creationId xmlns:a16="http://schemas.microsoft.com/office/drawing/2014/main" id="{90BCFD84-1EB9-F34A-4EA7-863BE6E582D7}"/>
                  </a:ext>
                </a:extLst>
              </p:cNvPr>
              <p:cNvSpPr/>
              <p:nvPr/>
            </p:nvSpPr>
            <p:spPr>
              <a:xfrm rot="20259545">
                <a:off x="6042018" y="-3006262"/>
                <a:ext cx="2146190" cy="10155648"/>
              </a:xfrm>
              <a:prstGeom prst="rect">
                <a:avLst/>
              </a:prstGeom>
              <a:gradFill flip="none" rotWithShape="1">
                <a:gsLst>
                  <a:gs pos="0">
                    <a:srgbClr val="006A6A">
                      <a:alpha val="20000"/>
                    </a:srgbClr>
                  </a:gs>
                  <a:gs pos="99000">
                    <a:srgbClr val="006A6A">
                      <a:alpha val="2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600"/>
              </a:p>
            </p:txBody>
          </p:sp>
          <p:sp>
            <p:nvSpPr>
              <p:cNvPr id="6" name="Rectangle 5">
                <a:extLst>
                  <a:ext uri="{FF2B5EF4-FFF2-40B4-BE49-F238E27FC236}">
                    <a16:creationId xmlns:a16="http://schemas.microsoft.com/office/drawing/2014/main" id="{36246576-30D9-24C1-4AF8-FB6AD4CF34C6}"/>
                  </a:ext>
                </a:extLst>
              </p:cNvPr>
              <p:cNvSpPr/>
              <p:nvPr/>
            </p:nvSpPr>
            <p:spPr>
              <a:xfrm rot="20259545">
                <a:off x="9525075" y="-186607"/>
                <a:ext cx="2146190" cy="10155648"/>
              </a:xfrm>
              <a:prstGeom prst="rect">
                <a:avLst/>
              </a:prstGeom>
              <a:gradFill flip="none" rotWithShape="1">
                <a:gsLst>
                  <a:gs pos="0">
                    <a:srgbClr val="006A6A">
                      <a:alpha val="20000"/>
                    </a:srgbClr>
                  </a:gs>
                  <a:gs pos="99000">
                    <a:srgbClr val="006A6A">
                      <a:alpha val="2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600"/>
              </a:p>
            </p:txBody>
          </p:sp>
        </p:grpSp>
      </p:grpSp>
      <p:sp>
        <p:nvSpPr>
          <p:cNvPr id="7" name="Rectangle: Rounded Corners 47">
            <a:extLst>
              <a:ext uri="{FF2B5EF4-FFF2-40B4-BE49-F238E27FC236}">
                <a16:creationId xmlns:a16="http://schemas.microsoft.com/office/drawing/2014/main" id="{0BFC2FFB-A6CD-D496-A688-A7C563BED330}"/>
              </a:ext>
            </a:extLst>
          </p:cNvPr>
          <p:cNvSpPr/>
          <p:nvPr userDrawn="1"/>
        </p:nvSpPr>
        <p:spPr>
          <a:xfrm rot="16200000">
            <a:off x="6063884" y="3996583"/>
            <a:ext cx="51304" cy="3823497"/>
          </a:xfrm>
          <a:prstGeom prst="roundRect">
            <a:avLst>
              <a:gd name="adj" fmla="val 20528"/>
            </a:avLst>
          </a:prstGeom>
          <a:gradFill flip="none" rotWithShape="1">
            <a:gsLst>
              <a:gs pos="0">
                <a:srgbClr val="006A6A">
                  <a:alpha val="25929"/>
                </a:srgbClr>
              </a:gs>
              <a:gs pos="99000">
                <a:srgbClr val="006A6A">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Tree>
    <p:extLst>
      <p:ext uri="{BB962C8B-B14F-4D97-AF65-F5344CB8AC3E}">
        <p14:creationId xmlns:p14="http://schemas.microsoft.com/office/powerpoint/2010/main" val="841000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B7AB86-31D7-7855-4A9D-A0EBB1BC329F}"/>
              </a:ext>
            </a:extLst>
          </p:cNvPr>
          <p:cNvSpPr/>
          <p:nvPr userDrawn="1"/>
        </p:nvSpPr>
        <p:spPr>
          <a:xfrm>
            <a:off x="7910513" y="0"/>
            <a:ext cx="4281487" cy="6858000"/>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6" name="Rounded Rectangle 5">
            <a:extLst>
              <a:ext uri="{FF2B5EF4-FFF2-40B4-BE49-F238E27FC236}">
                <a16:creationId xmlns:a16="http://schemas.microsoft.com/office/drawing/2014/main" id="{81F21F99-A678-A504-68F1-4D2F39A83D78}"/>
              </a:ext>
            </a:extLst>
          </p:cNvPr>
          <p:cNvSpPr/>
          <p:nvPr userDrawn="1"/>
        </p:nvSpPr>
        <p:spPr>
          <a:xfrm>
            <a:off x="6325969" y="546933"/>
            <a:ext cx="5172971" cy="5764134"/>
          </a:xfrm>
          <a:custGeom>
            <a:avLst/>
            <a:gdLst>
              <a:gd name="connsiteX0" fmla="*/ 0 w 5154910"/>
              <a:gd name="connsiteY0" fmla="*/ 859169 h 5747658"/>
              <a:gd name="connsiteX1" fmla="*/ 859169 w 5154910"/>
              <a:gd name="connsiteY1" fmla="*/ 0 h 5747658"/>
              <a:gd name="connsiteX2" fmla="*/ 4295741 w 5154910"/>
              <a:gd name="connsiteY2" fmla="*/ 0 h 5747658"/>
              <a:gd name="connsiteX3" fmla="*/ 5154910 w 5154910"/>
              <a:gd name="connsiteY3" fmla="*/ 859169 h 5747658"/>
              <a:gd name="connsiteX4" fmla="*/ 5154910 w 5154910"/>
              <a:gd name="connsiteY4" fmla="*/ 4888489 h 5747658"/>
              <a:gd name="connsiteX5" fmla="*/ 4295741 w 5154910"/>
              <a:gd name="connsiteY5" fmla="*/ 5747658 h 5747658"/>
              <a:gd name="connsiteX6" fmla="*/ 859169 w 5154910"/>
              <a:gd name="connsiteY6" fmla="*/ 5747658 h 5747658"/>
              <a:gd name="connsiteX7" fmla="*/ 0 w 5154910"/>
              <a:gd name="connsiteY7" fmla="*/ 4888489 h 5747658"/>
              <a:gd name="connsiteX8" fmla="*/ 0 w 5154910"/>
              <a:gd name="connsiteY8" fmla="*/ 859169 h 5747658"/>
              <a:gd name="connsiteX0" fmla="*/ 0 w 5154910"/>
              <a:gd name="connsiteY0" fmla="*/ 859169 h 5747658"/>
              <a:gd name="connsiteX1" fmla="*/ 859169 w 5154910"/>
              <a:gd name="connsiteY1" fmla="*/ 0 h 5747658"/>
              <a:gd name="connsiteX2" fmla="*/ 4295741 w 5154910"/>
              <a:gd name="connsiteY2" fmla="*/ 0 h 5747658"/>
              <a:gd name="connsiteX3" fmla="*/ 5154910 w 5154910"/>
              <a:gd name="connsiteY3" fmla="*/ 859169 h 5747658"/>
              <a:gd name="connsiteX4" fmla="*/ 5154910 w 5154910"/>
              <a:gd name="connsiteY4" fmla="*/ 4888489 h 5747658"/>
              <a:gd name="connsiteX5" fmla="*/ 4378119 w 5154910"/>
              <a:gd name="connsiteY5" fmla="*/ 5747658 h 5747658"/>
              <a:gd name="connsiteX6" fmla="*/ 859169 w 5154910"/>
              <a:gd name="connsiteY6" fmla="*/ 5747658 h 5747658"/>
              <a:gd name="connsiteX7" fmla="*/ 0 w 5154910"/>
              <a:gd name="connsiteY7" fmla="*/ 4888489 h 5747658"/>
              <a:gd name="connsiteX8" fmla="*/ 0 w 5154910"/>
              <a:gd name="connsiteY8" fmla="*/ 859169 h 5747658"/>
              <a:gd name="connsiteX0" fmla="*/ 0 w 5154910"/>
              <a:gd name="connsiteY0" fmla="*/ 859169 h 5747658"/>
              <a:gd name="connsiteX1" fmla="*/ 859169 w 5154910"/>
              <a:gd name="connsiteY1" fmla="*/ 0 h 5747658"/>
              <a:gd name="connsiteX2" fmla="*/ 4295741 w 5154910"/>
              <a:gd name="connsiteY2" fmla="*/ 0 h 5747658"/>
              <a:gd name="connsiteX3" fmla="*/ 5154910 w 5154910"/>
              <a:gd name="connsiteY3" fmla="*/ 859169 h 5747658"/>
              <a:gd name="connsiteX4" fmla="*/ 5154910 w 5154910"/>
              <a:gd name="connsiteY4" fmla="*/ 5053246 h 5747658"/>
              <a:gd name="connsiteX5" fmla="*/ 4378119 w 5154910"/>
              <a:gd name="connsiteY5" fmla="*/ 5747658 h 5747658"/>
              <a:gd name="connsiteX6" fmla="*/ 859169 w 5154910"/>
              <a:gd name="connsiteY6" fmla="*/ 5747658 h 5747658"/>
              <a:gd name="connsiteX7" fmla="*/ 0 w 5154910"/>
              <a:gd name="connsiteY7" fmla="*/ 4888489 h 5747658"/>
              <a:gd name="connsiteX8" fmla="*/ 0 w 5154910"/>
              <a:gd name="connsiteY8" fmla="*/ 859169 h 5747658"/>
              <a:gd name="connsiteX0" fmla="*/ 0 w 5154910"/>
              <a:gd name="connsiteY0" fmla="*/ 859169 h 5747658"/>
              <a:gd name="connsiteX1" fmla="*/ 859169 w 5154910"/>
              <a:gd name="connsiteY1" fmla="*/ 0 h 5747658"/>
              <a:gd name="connsiteX2" fmla="*/ 4295741 w 5154910"/>
              <a:gd name="connsiteY2" fmla="*/ 0 h 5747658"/>
              <a:gd name="connsiteX3" fmla="*/ 5146672 w 5154910"/>
              <a:gd name="connsiteY3" fmla="*/ 719126 h 5747658"/>
              <a:gd name="connsiteX4" fmla="*/ 5154910 w 5154910"/>
              <a:gd name="connsiteY4" fmla="*/ 5053246 h 5747658"/>
              <a:gd name="connsiteX5" fmla="*/ 4378119 w 5154910"/>
              <a:gd name="connsiteY5" fmla="*/ 5747658 h 5747658"/>
              <a:gd name="connsiteX6" fmla="*/ 859169 w 5154910"/>
              <a:gd name="connsiteY6" fmla="*/ 5747658 h 5747658"/>
              <a:gd name="connsiteX7" fmla="*/ 0 w 5154910"/>
              <a:gd name="connsiteY7" fmla="*/ 4888489 h 5747658"/>
              <a:gd name="connsiteX8" fmla="*/ 0 w 5154910"/>
              <a:gd name="connsiteY8" fmla="*/ 859169 h 5747658"/>
              <a:gd name="connsiteX0" fmla="*/ 0 w 5154910"/>
              <a:gd name="connsiteY0" fmla="*/ 867407 h 5755896"/>
              <a:gd name="connsiteX1" fmla="*/ 859169 w 5154910"/>
              <a:gd name="connsiteY1" fmla="*/ 8238 h 5755896"/>
              <a:gd name="connsiteX2" fmla="*/ 4419309 w 5154910"/>
              <a:gd name="connsiteY2" fmla="*/ 0 h 5755896"/>
              <a:gd name="connsiteX3" fmla="*/ 5146672 w 5154910"/>
              <a:gd name="connsiteY3" fmla="*/ 727364 h 5755896"/>
              <a:gd name="connsiteX4" fmla="*/ 5154910 w 5154910"/>
              <a:gd name="connsiteY4" fmla="*/ 5061484 h 5755896"/>
              <a:gd name="connsiteX5" fmla="*/ 4378119 w 5154910"/>
              <a:gd name="connsiteY5" fmla="*/ 5755896 h 5755896"/>
              <a:gd name="connsiteX6" fmla="*/ 859169 w 5154910"/>
              <a:gd name="connsiteY6" fmla="*/ 5755896 h 5755896"/>
              <a:gd name="connsiteX7" fmla="*/ 0 w 5154910"/>
              <a:gd name="connsiteY7" fmla="*/ 4896727 h 5755896"/>
              <a:gd name="connsiteX8" fmla="*/ 0 w 5154910"/>
              <a:gd name="connsiteY8" fmla="*/ 867407 h 5755896"/>
              <a:gd name="connsiteX0" fmla="*/ 0 w 5154910"/>
              <a:gd name="connsiteY0" fmla="*/ 867407 h 5755896"/>
              <a:gd name="connsiteX1" fmla="*/ 710888 w 5154910"/>
              <a:gd name="connsiteY1" fmla="*/ 8238 h 5755896"/>
              <a:gd name="connsiteX2" fmla="*/ 4419309 w 5154910"/>
              <a:gd name="connsiteY2" fmla="*/ 0 h 5755896"/>
              <a:gd name="connsiteX3" fmla="*/ 5146672 w 5154910"/>
              <a:gd name="connsiteY3" fmla="*/ 727364 h 5755896"/>
              <a:gd name="connsiteX4" fmla="*/ 5154910 w 5154910"/>
              <a:gd name="connsiteY4" fmla="*/ 5061484 h 5755896"/>
              <a:gd name="connsiteX5" fmla="*/ 4378119 w 5154910"/>
              <a:gd name="connsiteY5" fmla="*/ 5755896 h 5755896"/>
              <a:gd name="connsiteX6" fmla="*/ 859169 w 5154910"/>
              <a:gd name="connsiteY6" fmla="*/ 5755896 h 5755896"/>
              <a:gd name="connsiteX7" fmla="*/ 0 w 5154910"/>
              <a:gd name="connsiteY7" fmla="*/ 4896727 h 5755896"/>
              <a:gd name="connsiteX8" fmla="*/ 0 w 5154910"/>
              <a:gd name="connsiteY8" fmla="*/ 867407 h 5755896"/>
              <a:gd name="connsiteX0" fmla="*/ 0 w 5171385"/>
              <a:gd name="connsiteY0" fmla="*/ 727364 h 5755896"/>
              <a:gd name="connsiteX1" fmla="*/ 727363 w 5171385"/>
              <a:gd name="connsiteY1" fmla="*/ 8238 h 5755896"/>
              <a:gd name="connsiteX2" fmla="*/ 4435784 w 5171385"/>
              <a:gd name="connsiteY2" fmla="*/ 0 h 5755896"/>
              <a:gd name="connsiteX3" fmla="*/ 5163147 w 5171385"/>
              <a:gd name="connsiteY3" fmla="*/ 727364 h 5755896"/>
              <a:gd name="connsiteX4" fmla="*/ 5171385 w 5171385"/>
              <a:gd name="connsiteY4" fmla="*/ 5061484 h 5755896"/>
              <a:gd name="connsiteX5" fmla="*/ 4394594 w 5171385"/>
              <a:gd name="connsiteY5" fmla="*/ 5755896 h 5755896"/>
              <a:gd name="connsiteX6" fmla="*/ 875644 w 5171385"/>
              <a:gd name="connsiteY6" fmla="*/ 5755896 h 5755896"/>
              <a:gd name="connsiteX7" fmla="*/ 16475 w 5171385"/>
              <a:gd name="connsiteY7" fmla="*/ 4896727 h 5755896"/>
              <a:gd name="connsiteX8" fmla="*/ 0 w 5171385"/>
              <a:gd name="connsiteY8" fmla="*/ 727364 h 5755896"/>
              <a:gd name="connsiteX0" fmla="*/ 0 w 5171385"/>
              <a:gd name="connsiteY0" fmla="*/ 727364 h 5764134"/>
              <a:gd name="connsiteX1" fmla="*/ 727363 w 5171385"/>
              <a:gd name="connsiteY1" fmla="*/ 8238 h 5764134"/>
              <a:gd name="connsiteX2" fmla="*/ 4435784 w 5171385"/>
              <a:gd name="connsiteY2" fmla="*/ 0 h 5764134"/>
              <a:gd name="connsiteX3" fmla="*/ 5163147 w 5171385"/>
              <a:gd name="connsiteY3" fmla="*/ 727364 h 5764134"/>
              <a:gd name="connsiteX4" fmla="*/ 5171385 w 5171385"/>
              <a:gd name="connsiteY4" fmla="*/ 5061484 h 5764134"/>
              <a:gd name="connsiteX5" fmla="*/ 4394594 w 5171385"/>
              <a:gd name="connsiteY5" fmla="*/ 5755896 h 5764134"/>
              <a:gd name="connsiteX6" fmla="*/ 636747 w 5171385"/>
              <a:gd name="connsiteY6" fmla="*/ 5764134 h 5764134"/>
              <a:gd name="connsiteX7" fmla="*/ 16475 w 5171385"/>
              <a:gd name="connsiteY7" fmla="*/ 4896727 h 5764134"/>
              <a:gd name="connsiteX8" fmla="*/ 0 w 5171385"/>
              <a:gd name="connsiteY8" fmla="*/ 727364 h 5764134"/>
              <a:gd name="connsiteX0" fmla="*/ 1586 w 5172971"/>
              <a:gd name="connsiteY0" fmla="*/ 727364 h 5764134"/>
              <a:gd name="connsiteX1" fmla="*/ 728949 w 5172971"/>
              <a:gd name="connsiteY1" fmla="*/ 8238 h 5764134"/>
              <a:gd name="connsiteX2" fmla="*/ 4437370 w 5172971"/>
              <a:gd name="connsiteY2" fmla="*/ 0 h 5764134"/>
              <a:gd name="connsiteX3" fmla="*/ 5164733 w 5172971"/>
              <a:gd name="connsiteY3" fmla="*/ 727364 h 5764134"/>
              <a:gd name="connsiteX4" fmla="*/ 5172971 w 5172971"/>
              <a:gd name="connsiteY4" fmla="*/ 5061484 h 5764134"/>
              <a:gd name="connsiteX5" fmla="*/ 4396180 w 5172971"/>
              <a:gd name="connsiteY5" fmla="*/ 5755896 h 5764134"/>
              <a:gd name="connsiteX6" fmla="*/ 638333 w 5172971"/>
              <a:gd name="connsiteY6" fmla="*/ 5764134 h 5764134"/>
              <a:gd name="connsiteX7" fmla="*/ 1585 w 5172971"/>
              <a:gd name="connsiteY7" fmla="*/ 4979106 h 5764134"/>
              <a:gd name="connsiteX8" fmla="*/ 1586 w 5172971"/>
              <a:gd name="connsiteY8" fmla="*/ 727364 h 576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72971" h="5764134">
                <a:moveTo>
                  <a:pt x="1586" y="727364"/>
                </a:moveTo>
                <a:cubicBezTo>
                  <a:pt x="1586" y="252858"/>
                  <a:pt x="254443" y="8238"/>
                  <a:pt x="728949" y="8238"/>
                </a:cubicBezTo>
                <a:lnTo>
                  <a:pt x="4437370" y="0"/>
                </a:lnTo>
                <a:cubicBezTo>
                  <a:pt x="4911876" y="0"/>
                  <a:pt x="5164733" y="252858"/>
                  <a:pt x="5164733" y="727364"/>
                </a:cubicBezTo>
                <a:lnTo>
                  <a:pt x="5172971" y="5061484"/>
                </a:lnTo>
                <a:cubicBezTo>
                  <a:pt x="5172971" y="5535990"/>
                  <a:pt x="4870686" y="5755896"/>
                  <a:pt x="4396180" y="5755896"/>
                </a:cubicBezTo>
                <a:lnTo>
                  <a:pt x="638333" y="5764134"/>
                </a:lnTo>
                <a:cubicBezTo>
                  <a:pt x="163827" y="5764134"/>
                  <a:pt x="1585" y="5453612"/>
                  <a:pt x="1585" y="4979106"/>
                </a:cubicBezTo>
                <a:cubicBezTo>
                  <a:pt x="-3907" y="3589318"/>
                  <a:pt x="7078" y="2117152"/>
                  <a:pt x="1586" y="727364"/>
                </a:cubicBezTo>
                <a:close/>
              </a:path>
            </a:pathLst>
          </a:custGeom>
          <a:solidFill>
            <a:srgbClr val="006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5201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7EA0BA-D8E8-CDAB-E4A9-2B79D51E9791}"/>
              </a:ext>
            </a:extLst>
          </p:cNvPr>
          <p:cNvSpPr/>
          <p:nvPr userDrawn="1"/>
        </p:nvSpPr>
        <p:spPr>
          <a:xfrm>
            <a:off x="0" y="1"/>
            <a:ext cx="12192000" cy="539495"/>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3" name="Rectangle 2">
            <a:extLst>
              <a:ext uri="{FF2B5EF4-FFF2-40B4-BE49-F238E27FC236}">
                <a16:creationId xmlns:a16="http://schemas.microsoft.com/office/drawing/2014/main" id="{F7609946-9D8C-9050-7F59-9A94179F090B}"/>
              </a:ext>
            </a:extLst>
          </p:cNvPr>
          <p:cNvSpPr/>
          <p:nvPr userDrawn="1"/>
        </p:nvSpPr>
        <p:spPr>
          <a:xfrm>
            <a:off x="513878" y="1723002"/>
            <a:ext cx="5667767" cy="3884310"/>
          </a:xfrm>
          <a:prstGeom prst="rect">
            <a:avLst/>
          </a:prstGeom>
          <a:solidFill>
            <a:schemeClr val="bg1"/>
          </a:solidFill>
          <a:ln w="19050">
            <a:solidFill>
              <a:srgbClr val="0D9A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0283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26A4B4-11AB-E0A8-933A-DF2E4AB70CCD}"/>
              </a:ext>
            </a:extLst>
          </p:cNvPr>
          <p:cNvSpPr/>
          <p:nvPr userDrawn="1"/>
        </p:nvSpPr>
        <p:spPr>
          <a:xfrm>
            <a:off x="0" y="0"/>
            <a:ext cx="12192000" cy="1104900"/>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815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ECCDC2-4D43-C716-AB88-A6373EEB1D49}"/>
              </a:ext>
            </a:extLst>
          </p:cNvPr>
          <p:cNvSpPr/>
          <p:nvPr userDrawn="1"/>
        </p:nvSpPr>
        <p:spPr>
          <a:xfrm>
            <a:off x="6096000" y="1299808"/>
            <a:ext cx="6096000" cy="5558191"/>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Tree>
    <p:extLst>
      <p:ext uri="{BB962C8B-B14F-4D97-AF65-F5344CB8AC3E}">
        <p14:creationId xmlns:p14="http://schemas.microsoft.com/office/powerpoint/2010/main" val="268252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rgbClr val="00808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488EC24-4087-F8FC-A569-272E326CEBB3}"/>
              </a:ext>
            </a:extLst>
          </p:cNvPr>
          <p:cNvSpPr/>
          <p:nvPr userDrawn="1"/>
        </p:nvSpPr>
        <p:spPr>
          <a:xfrm>
            <a:off x="959519" y="2319973"/>
            <a:ext cx="3052435" cy="38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607C726-B3C2-F10E-A4D6-0B25450D965C}"/>
              </a:ext>
            </a:extLst>
          </p:cNvPr>
          <p:cNvSpPr/>
          <p:nvPr userDrawn="1"/>
        </p:nvSpPr>
        <p:spPr>
          <a:xfrm>
            <a:off x="4585580" y="2352013"/>
            <a:ext cx="3052435" cy="38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86A4702-8793-256B-B4DD-86CB491BD930}"/>
              </a:ext>
            </a:extLst>
          </p:cNvPr>
          <p:cNvSpPr/>
          <p:nvPr userDrawn="1"/>
        </p:nvSpPr>
        <p:spPr>
          <a:xfrm>
            <a:off x="8171238" y="2348570"/>
            <a:ext cx="3052435" cy="3878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4645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451411-9D9C-DBFE-817C-99CF1CDA8136}"/>
              </a:ext>
            </a:extLst>
          </p:cNvPr>
          <p:cNvSpPr/>
          <p:nvPr userDrawn="1"/>
        </p:nvSpPr>
        <p:spPr>
          <a:xfrm>
            <a:off x="9534525" y="0"/>
            <a:ext cx="2657475" cy="6858000"/>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3" name="Rectangle: Rounded Corners 7">
            <a:extLst>
              <a:ext uri="{FF2B5EF4-FFF2-40B4-BE49-F238E27FC236}">
                <a16:creationId xmlns:a16="http://schemas.microsoft.com/office/drawing/2014/main" id="{E30BCBCA-7B67-AA36-D94E-6A99B6A4BFD9}"/>
              </a:ext>
            </a:extLst>
          </p:cNvPr>
          <p:cNvSpPr/>
          <p:nvPr userDrawn="1"/>
        </p:nvSpPr>
        <p:spPr>
          <a:xfrm>
            <a:off x="504825" y="630935"/>
            <a:ext cx="11182350" cy="5586985"/>
          </a:xfrm>
          <a:prstGeom prst="rect">
            <a:avLst/>
          </a:prstGeom>
          <a:solidFill>
            <a:schemeClr val="bg1"/>
          </a:solidFill>
          <a:ln>
            <a:noFill/>
          </a:ln>
          <a:effectLst>
            <a:outerShdw blurRad="258663" algn="tr" rotWithShape="0">
              <a:srgbClr val="0B508F">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10" name="Rectangle: Rounded Corners 11">
            <a:extLst>
              <a:ext uri="{FF2B5EF4-FFF2-40B4-BE49-F238E27FC236}">
                <a16:creationId xmlns:a16="http://schemas.microsoft.com/office/drawing/2014/main" id="{C955700C-0638-F021-5F7D-3E6C9E69FB43}"/>
              </a:ext>
            </a:extLst>
          </p:cNvPr>
          <p:cNvSpPr/>
          <p:nvPr userDrawn="1"/>
        </p:nvSpPr>
        <p:spPr>
          <a:xfrm>
            <a:off x="3975804" y="4002873"/>
            <a:ext cx="648661" cy="159373"/>
          </a:xfrm>
          <a:prstGeom prst="homePlate">
            <a:avLst/>
          </a:prstGeom>
          <a:solidFill>
            <a:srgbClr val="0D9A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cxnSp>
        <p:nvCxnSpPr>
          <p:cNvPr id="12" name="Straight Connector 11">
            <a:extLst>
              <a:ext uri="{FF2B5EF4-FFF2-40B4-BE49-F238E27FC236}">
                <a16:creationId xmlns:a16="http://schemas.microsoft.com/office/drawing/2014/main" id="{812DA0C5-7171-2A9A-901D-0262E2497516}"/>
              </a:ext>
            </a:extLst>
          </p:cNvPr>
          <p:cNvCxnSpPr>
            <a:cxnSpLocks/>
          </p:cNvCxnSpPr>
          <p:nvPr userDrawn="1"/>
        </p:nvCxnSpPr>
        <p:spPr>
          <a:xfrm>
            <a:off x="504825" y="2784475"/>
            <a:ext cx="0" cy="1230313"/>
          </a:xfrm>
          <a:prstGeom prst="line">
            <a:avLst/>
          </a:prstGeom>
          <a:ln w="76200" cap="rnd">
            <a:solidFill>
              <a:srgbClr val="3DCAB1"/>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8665038-735F-6B6E-1644-E7421E37236A}"/>
              </a:ext>
            </a:extLst>
          </p:cNvPr>
          <p:cNvCxnSpPr>
            <a:cxnSpLocks/>
          </p:cNvCxnSpPr>
          <p:nvPr userDrawn="1"/>
        </p:nvCxnSpPr>
        <p:spPr>
          <a:xfrm>
            <a:off x="11687175" y="2784475"/>
            <a:ext cx="0" cy="1230313"/>
          </a:xfrm>
          <a:prstGeom prst="line">
            <a:avLst/>
          </a:prstGeom>
          <a:ln w="76200" cap="rnd">
            <a:solidFill>
              <a:srgbClr val="3DCAB1"/>
            </a:solidFill>
            <a:roun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0A2442C2-2811-3DDA-6D7E-2D1ED68D68CC}"/>
              </a:ext>
            </a:extLst>
          </p:cNvPr>
          <p:cNvSpPr/>
          <p:nvPr userDrawn="1"/>
        </p:nvSpPr>
        <p:spPr>
          <a:xfrm>
            <a:off x="8364600" y="2262397"/>
            <a:ext cx="2740025" cy="3399744"/>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3148C90-432D-D0A6-2AB1-0042C950E78B}"/>
              </a:ext>
            </a:extLst>
          </p:cNvPr>
          <p:cNvSpPr/>
          <p:nvPr userDrawn="1"/>
        </p:nvSpPr>
        <p:spPr>
          <a:xfrm>
            <a:off x="4725987" y="2262397"/>
            <a:ext cx="2740025" cy="3399744"/>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936F1A0-F1BC-3589-40DB-172484E1D6CC}"/>
              </a:ext>
            </a:extLst>
          </p:cNvPr>
          <p:cNvSpPr/>
          <p:nvPr userDrawn="1"/>
        </p:nvSpPr>
        <p:spPr>
          <a:xfrm>
            <a:off x="1087375" y="2262397"/>
            <a:ext cx="2740025" cy="3399744"/>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1">
            <a:extLst>
              <a:ext uri="{FF2B5EF4-FFF2-40B4-BE49-F238E27FC236}">
                <a16:creationId xmlns:a16="http://schemas.microsoft.com/office/drawing/2014/main" id="{9230CB2B-173C-B223-0EA2-60D7E603C11A}"/>
              </a:ext>
            </a:extLst>
          </p:cNvPr>
          <p:cNvSpPr/>
          <p:nvPr userDrawn="1"/>
        </p:nvSpPr>
        <p:spPr>
          <a:xfrm>
            <a:off x="7590975" y="3963862"/>
            <a:ext cx="648661" cy="159373"/>
          </a:xfrm>
          <a:prstGeom prst="homePlate">
            <a:avLst/>
          </a:prstGeom>
          <a:solidFill>
            <a:srgbClr val="0D9A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Tree>
    <p:extLst>
      <p:ext uri="{BB962C8B-B14F-4D97-AF65-F5344CB8AC3E}">
        <p14:creationId xmlns:p14="http://schemas.microsoft.com/office/powerpoint/2010/main" val="178799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151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2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87" name="Slide Number"/>
          <p:cNvSpPr txBox="1">
            <a:spLocks noGrp="1"/>
          </p:cNvSpPr>
          <p:nvPr>
            <p:ph type="sldNum" sz="quarter" idx="2"/>
          </p:nvPr>
        </p:nvSpPr>
        <p:spPr>
          <a:xfrm>
            <a:off x="11604549" y="6182365"/>
            <a:ext cx="330162" cy="332741"/>
          </a:xfrm>
          <a:prstGeom prst="rect">
            <a:avLst/>
          </a:prstGeom>
        </p:spPr>
        <p:txBody>
          <a:bodyPr/>
          <a:lstStyle>
            <a:lvl1pPr algn="ctr">
              <a:defRPr sz="1600">
                <a:solidFill>
                  <a:srgbClr val="595959"/>
                </a:solidFill>
              </a:defRPr>
            </a:lvl1pPr>
          </a:lstStyle>
          <a:p>
            <a:fld id="{86CB4B4D-7CA3-9044-876B-883B54F8677D}" type="slidenum">
              <a:rPr lang="en-US"/>
              <a:t>‹Nr.›</a:t>
            </a:fld>
            <a:endParaRPr/>
          </a:p>
        </p:txBody>
      </p:sp>
    </p:spTree>
    <p:extLst>
      <p:ext uri="{BB962C8B-B14F-4D97-AF65-F5344CB8AC3E}">
        <p14:creationId xmlns:p14="http://schemas.microsoft.com/office/powerpoint/2010/main" val="802162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8783C1-FDDB-A24D-A37C-4F7FBCEA2CE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en-US" smtClean="0"/>
              <a:t>‹Nr.›</a:t>
            </a:fld>
            <a:endParaRPr lang="en-US"/>
          </a:p>
        </p:txBody>
      </p:sp>
    </p:spTree>
    <p:extLst>
      <p:ext uri="{BB962C8B-B14F-4D97-AF65-F5344CB8AC3E}">
        <p14:creationId xmlns:p14="http://schemas.microsoft.com/office/powerpoint/2010/main" val="246673221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Title Slide 0">
    <p:bg>
      <p:bgPr>
        <a:solidFill>
          <a:srgbClr val="008080"/>
        </a:solidFill>
        <a:effectLst/>
      </p:bgPr>
    </p:bg>
    <p:spTree>
      <p:nvGrpSpPr>
        <p:cNvPr id="1" name=""/>
        <p:cNvGrpSpPr/>
        <p:nvPr/>
      </p:nvGrpSpPr>
      <p:grpSpPr>
        <a:xfrm>
          <a:off x="0" y="0"/>
          <a:ext cx="0" cy="0"/>
          <a:chOff x="0" y="0"/>
          <a:chExt cx="0" cy="0"/>
        </a:xfrm>
      </p:grpSpPr>
      <p:sp>
        <p:nvSpPr>
          <p:cNvPr id="131" name="Slide Number"/>
          <p:cNvSpPr txBox="1">
            <a:spLocks noGrp="1"/>
          </p:cNvSpPr>
          <p:nvPr>
            <p:ph type="sldNum" sz="quarter" idx="2"/>
          </p:nvPr>
        </p:nvSpPr>
        <p:spPr>
          <a:xfrm>
            <a:off x="9033239" y="6187190"/>
            <a:ext cx="2844800" cy="368301"/>
          </a:xfrm>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82334809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9428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E50F4DF-6ED7-4BF3-056D-B766A83B9B0D}"/>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DE"/>
              <a:t>Click to edit Master title style</a:t>
            </a:r>
            <a:endParaRPr lang="en-ID" altLang="en-DE"/>
          </a:p>
        </p:txBody>
      </p:sp>
      <p:sp>
        <p:nvSpPr>
          <p:cNvPr id="1027" name="Text Placeholder 2">
            <a:extLst>
              <a:ext uri="{FF2B5EF4-FFF2-40B4-BE49-F238E27FC236}">
                <a16:creationId xmlns:a16="http://schemas.microsoft.com/office/drawing/2014/main" id="{E2745E55-3BF1-C35A-71A4-9C30A3E4009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DE"/>
              <a:t>Edit Master text styles</a:t>
            </a:r>
          </a:p>
          <a:p>
            <a:pPr lvl="1"/>
            <a:r>
              <a:rPr lang="en-US" altLang="en-DE"/>
              <a:t>Second level</a:t>
            </a:r>
          </a:p>
          <a:p>
            <a:pPr lvl="2"/>
            <a:r>
              <a:rPr lang="en-US" altLang="en-DE"/>
              <a:t>Third level</a:t>
            </a:r>
          </a:p>
          <a:p>
            <a:pPr lvl="3"/>
            <a:r>
              <a:rPr lang="en-US" altLang="en-DE"/>
              <a:t>Fourth level</a:t>
            </a:r>
          </a:p>
          <a:p>
            <a:pPr lvl="4"/>
            <a:r>
              <a:rPr lang="en-US" altLang="en-DE"/>
              <a:t>Fifth level</a:t>
            </a:r>
            <a:endParaRPr lang="en-ID" altLang="en-DE"/>
          </a:p>
        </p:txBody>
      </p:sp>
      <p:sp>
        <p:nvSpPr>
          <p:cNvPr id="4" name="Date Placeholder 3">
            <a:extLst>
              <a:ext uri="{FF2B5EF4-FFF2-40B4-BE49-F238E27FC236}">
                <a16:creationId xmlns:a16="http://schemas.microsoft.com/office/drawing/2014/main" id="{D7C2CFB6-B9FA-808E-6E0C-094465E867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Arial" panose="020B0604020202020204" pitchFamily="34" charset="0"/>
                <a:cs typeface="Arial" panose="020B0604020202020204" pitchFamily="34" charset="0"/>
              </a:defRPr>
            </a:lvl1pPr>
          </a:lstStyle>
          <a:p>
            <a:pPr>
              <a:defRPr/>
            </a:pPr>
            <a:fld id="{B32EB8E5-D422-9840-9087-E7836CE236FA}" type="datetimeFigureOut">
              <a:rPr lang="en-ID"/>
              <a:pPr>
                <a:defRPr/>
              </a:pPr>
              <a:t>09/10/2026</a:t>
            </a:fld>
            <a:endParaRPr lang="en-ID"/>
          </a:p>
        </p:txBody>
      </p:sp>
      <p:sp>
        <p:nvSpPr>
          <p:cNvPr id="5" name="Footer Placeholder 4">
            <a:extLst>
              <a:ext uri="{FF2B5EF4-FFF2-40B4-BE49-F238E27FC236}">
                <a16:creationId xmlns:a16="http://schemas.microsoft.com/office/drawing/2014/main" id="{49E11D44-90A1-2E9E-A05D-0EDC02F7F3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Arial" panose="020B0604020202020204" pitchFamily="34" charset="0"/>
                <a:cs typeface="Arial" panose="020B0604020202020204" pitchFamily="34" charset="0"/>
              </a:defRPr>
            </a:lvl1pPr>
          </a:lstStyle>
          <a:p>
            <a:pPr>
              <a:defRPr/>
            </a:pPr>
            <a:endParaRPr lang="en-ID"/>
          </a:p>
        </p:txBody>
      </p:sp>
      <p:sp>
        <p:nvSpPr>
          <p:cNvPr id="6" name="Slide Number Placeholder 5">
            <a:extLst>
              <a:ext uri="{FF2B5EF4-FFF2-40B4-BE49-F238E27FC236}">
                <a16:creationId xmlns:a16="http://schemas.microsoft.com/office/drawing/2014/main" id="{882A9D04-A083-2332-1DF9-5E1E22BEC6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Arial" panose="020B0604020202020204" pitchFamily="34" charset="0"/>
                <a:cs typeface="Arial" panose="020B0604020202020204" pitchFamily="34" charset="0"/>
              </a:defRPr>
            </a:lvl1pPr>
          </a:lstStyle>
          <a:p>
            <a:pPr>
              <a:defRPr/>
            </a:pPr>
            <a:fld id="{42FBB369-4F34-504D-B0F7-711861E99407}" type="slidenum">
              <a:rPr lang="en-ID"/>
              <a:pPr>
                <a:defRPr/>
              </a:pPr>
              <a:t>‹Nr.›</a:t>
            </a:fld>
            <a:endParaRPr lang="en-ID"/>
          </a:p>
        </p:txBody>
      </p:sp>
    </p:spTree>
  </p:cSld>
  <p:clrMap bg1="lt1" tx1="dk1" bg2="lt2" tx2="dk2" accent1="accent1" accent2="accent2" accent3="accent3" accent4="accent4" accent5="accent5" accent6="accent6" hlink="hlink" folHlink="folHlink"/>
  <p:sldLayoutIdLst>
    <p:sldLayoutId id="2147483717" r:id="rId1"/>
    <p:sldLayoutId id="2147483719" r:id="rId2"/>
    <p:sldLayoutId id="2147483721" r:id="rId3"/>
    <p:sldLayoutId id="2147483726" r:id="rId4"/>
    <p:sldLayoutId id="2147483727" r:id="rId5"/>
    <p:sldLayoutId id="2147483729" r:id="rId6"/>
    <p:sldLayoutId id="2147483730" r:id="rId7"/>
    <p:sldLayoutId id="2147483732" r:id="rId8"/>
    <p:sldLayoutId id="2147483739" r:id="rId9"/>
    <p:sldLayoutId id="2147483748" r:id="rId10"/>
    <p:sldLayoutId id="2147483751" r:id="rId11"/>
    <p:sldLayoutId id="2147483753" r:id="rId12"/>
    <p:sldLayoutId id="2147483754" r:id="rId13"/>
    <p:sldLayoutId id="2147483755" r:id="rId14"/>
  </p:sldLayoutIdLst>
  <p:txStyles>
    <p:titleStyle>
      <a:lvl1pPr algn="l" rtl="0" fontAlgn="base">
        <a:lnSpc>
          <a:spcPct val="90000"/>
        </a:lnSpc>
        <a:spcBef>
          <a:spcPct val="0"/>
        </a:spcBef>
        <a:spcAft>
          <a:spcPct val="0"/>
        </a:spcAft>
        <a:defRPr sz="4400" kern="1200">
          <a:solidFill>
            <a:schemeClr val="tx1"/>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11.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5.sv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5.png"/><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hyperlink" Target="https://ki-edu-nrw.ruhr-uni-bochum.de/" TargetMode="External"/><Relationship Id="rId9" Type="http://schemas.microsoft.com/office/2007/relationships/hdphoto" Target="../media/hdphoto1.wdp"/><Relationship Id="rId1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5.svg"/><Relationship Id="rId2" Type="http://schemas.openxmlformats.org/officeDocument/2006/relationships/image" Target="../media/image43.svg"/><Relationship Id="rId1" Type="http://schemas.openxmlformats.org/officeDocument/2006/relationships/slideLayout" Target="../slideLayouts/slideLayout13.xml"/><Relationship Id="rId6" Type="http://schemas.openxmlformats.org/officeDocument/2006/relationships/hyperlink" Target="https://outlook.office.com/bookwithme/user/e26efe3f2a8f49cdbd1ddb3c4737c96c@mentafy.com/meetingtype/GzIRLtvKe0augP3Z60dv7g2?anonymous&amp;ep=mLinkFromTile" TargetMode="External"/><Relationship Id="rId5" Type="http://schemas.openxmlformats.org/officeDocument/2006/relationships/hyperlink" Target="https://bookings.cloud.microsoft/bookwithme/user/e26efe3f2a8f49cdbd1ddb3c4737c96c@mentafy.com/meetingtype/gGBoNoxJ-kuJkb1z9weXJg2?anonymous&amp;ismsaljsauthenabled&amp;ep=mLinkFromTile" TargetMode="External"/><Relationship Id="rId4" Type="http://schemas.openxmlformats.org/officeDocument/2006/relationships/hyperlink" Target="mailto:Markus.Goldbach@mentafy.com"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6AC046-4D00-4B76-9702-458AEBDD5EEF}"/>
              </a:ext>
            </a:extLst>
          </p:cNvPr>
          <p:cNvSpPr/>
          <p:nvPr/>
        </p:nvSpPr>
        <p:spPr>
          <a:xfrm>
            <a:off x="7462156" y="0"/>
            <a:ext cx="4729843" cy="6858000"/>
          </a:xfrm>
          <a:prstGeom prst="rect">
            <a:avLst/>
          </a:pr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 name="Slide Number Placeholder 1">
            <a:extLst>
              <a:ext uri="{FF2B5EF4-FFF2-40B4-BE49-F238E27FC236}">
                <a16:creationId xmlns:a16="http://schemas.microsoft.com/office/drawing/2014/main" id="{A8401797-F666-A04F-0128-2FEA0EFB0AA6}"/>
              </a:ext>
            </a:extLst>
          </p:cNvPr>
          <p:cNvSpPr>
            <a:spLocks noGrp="1"/>
          </p:cNvSpPr>
          <p:nvPr>
            <p:ph type="sldNum" sz="quarter" idx="2"/>
          </p:nvPr>
        </p:nvSpPr>
        <p:spPr>
          <a:xfrm>
            <a:off x="11604549" y="6182365"/>
            <a:ext cx="330162" cy="332741"/>
          </a:xfrm>
        </p:spPr>
        <p:txBody>
          <a:bodyPr/>
          <a:lstStyle/>
          <a:p>
            <a:fld id="{86CB4B4D-7CA3-9044-876B-883B54F8677D}" type="slidenum">
              <a:rPr lang="de-DE" noProof="0" smtClean="0">
                <a:noFill/>
              </a:rPr>
              <a:t>1</a:t>
            </a:fld>
            <a:endParaRPr lang="de-DE" noProof="0">
              <a:noFill/>
            </a:endParaRPr>
          </a:p>
        </p:txBody>
      </p:sp>
      <p:sp>
        <p:nvSpPr>
          <p:cNvPr id="7" name="TextBox 5">
            <a:extLst>
              <a:ext uri="{FF2B5EF4-FFF2-40B4-BE49-F238E27FC236}">
                <a16:creationId xmlns:a16="http://schemas.microsoft.com/office/drawing/2014/main" id="{587D493E-FCA0-29AC-CC77-ECF64149BCAE}"/>
              </a:ext>
            </a:extLst>
          </p:cNvPr>
          <p:cNvSpPr txBox="1"/>
          <p:nvPr/>
        </p:nvSpPr>
        <p:spPr>
          <a:xfrm>
            <a:off x="380760" y="2517202"/>
            <a:ext cx="6794500" cy="291772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rIns="45719">
            <a:spAutoFit/>
          </a:bodyPr>
          <a:lstStyle>
            <a:lvl1pPr>
              <a:lnSpc>
                <a:spcPct val="90000"/>
              </a:lnSpc>
              <a:defRPr sz="1400">
                <a:solidFill>
                  <a:srgbClr val="FFFFFF"/>
                </a:solidFill>
              </a:defRPr>
            </a:lvl1pPr>
          </a:lstStyle>
          <a:p>
            <a:r>
              <a:rPr lang="de-DE" sz="2600" b="1" noProof="0">
                <a:solidFill>
                  <a:schemeClr val="tx1"/>
                </a:solidFill>
                <a:latin typeface="Inter ExtraBold" panose="02000503000000020004" pitchFamily="2" charset="0"/>
                <a:ea typeface="Inter ExtraBold" panose="02000503000000020004" pitchFamily="2" charset="0"/>
                <a:cs typeface="Space Grotesk" pitchFamily="2" charset="77"/>
              </a:rPr>
              <a:t>Rethinking academic integrity:</a:t>
            </a:r>
          </a:p>
          <a:p>
            <a:r>
              <a:rPr lang="de-DE" sz="2600" b="1">
                <a:solidFill>
                  <a:schemeClr val="tx1"/>
                </a:solidFill>
                <a:latin typeface="Inter ExtraBold" panose="02000503000000020004" pitchFamily="2" charset="0"/>
                <a:ea typeface="Inter ExtraBold" panose="02000503000000020004" pitchFamily="2" charset="0"/>
                <a:cs typeface="Space Grotesk" pitchFamily="2" charset="77"/>
              </a:rPr>
              <a:t>Transparency and evidence in the AI era</a:t>
            </a:r>
          </a:p>
          <a:p>
            <a:endParaRPr lang="de-DE" sz="1800" b="1">
              <a:solidFill>
                <a:srgbClr val="2BC2A9"/>
              </a:solidFill>
              <a:latin typeface="Inter ExtraBold" panose="02000503000000020004" pitchFamily="2" charset="0"/>
              <a:ea typeface="Inter ExtraBold" panose="02000503000000020004" pitchFamily="2" charset="0"/>
              <a:cs typeface="Space Grotesk" pitchFamily="2" charset="77"/>
            </a:endParaRPr>
          </a:p>
          <a:p>
            <a:endParaRPr lang="de-DE" sz="1800" b="1">
              <a:solidFill>
                <a:srgbClr val="2BC2A9"/>
              </a:solidFill>
              <a:latin typeface="Inter ExtraBold" panose="02000503000000020004" pitchFamily="2" charset="0"/>
              <a:ea typeface="Inter ExtraBold" panose="02000503000000020004" pitchFamily="2" charset="0"/>
              <a:cs typeface="Space Grotesk" pitchFamily="2" charset="77"/>
            </a:endParaRPr>
          </a:p>
          <a:p>
            <a:endParaRPr lang="de-DE" sz="1800" b="1">
              <a:solidFill>
                <a:srgbClr val="2BC2A9"/>
              </a:solidFill>
              <a:latin typeface="Inter ExtraBold" panose="02000503000000020004" pitchFamily="2" charset="0"/>
              <a:ea typeface="Inter ExtraBold" panose="02000503000000020004" pitchFamily="2" charset="0"/>
              <a:cs typeface="Space Grotesk" pitchFamily="2" charset="77"/>
            </a:endParaRPr>
          </a:p>
          <a:p>
            <a:endParaRPr lang="de-DE" sz="1800" b="1">
              <a:solidFill>
                <a:srgbClr val="2BC2A9"/>
              </a:solidFill>
              <a:latin typeface="Inter ExtraBold" panose="02000503000000020004" pitchFamily="2" charset="0"/>
              <a:ea typeface="Inter ExtraBold" panose="02000503000000020004" pitchFamily="2" charset="0"/>
              <a:cs typeface="Space Grotesk" pitchFamily="2" charset="77"/>
            </a:endParaRPr>
          </a:p>
          <a:p>
            <a:endParaRPr lang="de-DE" sz="1800" b="1" noProof="0">
              <a:solidFill>
                <a:srgbClr val="2BC2A9"/>
              </a:solidFill>
              <a:latin typeface="Inter ExtraBold" panose="02000503000000020004" pitchFamily="2" charset="0"/>
              <a:ea typeface="Inter ExtraBold" panose="02000503000000020004" pitchFamily="2" charset="0"/>
              <a:cs typeface="Space Grotesk" pitchFamily="2" charset="77"/>
            </a:endParaRPr>
          </a:p>
          <a:p>
            <a:r>
              <a:rPr lang="de-DE" sz="1800" b="1">
                <a:solidFill>
                  <a:srgbClr val="2BC2A9"/>
                </a:solidFill>
                <a:latin typeface="Inter ExtraBold" panose="02000503000000020004" pitchFamily="2" charset="0"/>
                <a:ea typeface="Inter ExtraBold" panose="02000503000000020004" pitchFamily="2" charset="0"/>
                <a:cs typeface="Space Grotesk" pitchFamily="2" charset="77"/>
              </a:rPr>
              <a:t>How Mentafy closes the gap between AI detection, fairness and students’ own work</a:t>
            </a:r>
            <a:endParaRPr lang="de-DE" sz="1800" b="1" noProof="0">
              <a:solidFill>
                <a:srgbClr val="2BC2A9"/>
              </a:solidFill>
              <a:latin typeface="Inter ExtraBold" panose="02000503000000020004" pitchFamily="2" charset="0"/>
              <a:ea typeface="Inter ExtraBold" panose="02000503000000020004" pitchFamily="2" charset="0"/>
              <a:cs typeface="Space Grotesk" pitchFamily="2" charset="77"/>
            </a:endParaRPr>
          </a:p>
        </p:txBody>
      </p:sp>
      <p:sp>
        <p:nvSpPr>
          <p:cNvPr id="10" name="Oval 9">
            <a:extLst>
              <a:ext uri="{FF2B5EF4-FFF2-40B4-BE49-F238E27FC236}">
                <a16:creationId xmlns:a16="http://schemas.microsoft.com/office/drawing/2014/main" id="{38932B7B-F46C-A5FC-5CA0-08B7623DE234}"/>
              </a:ext>
            </a:extLst>
          </p:cNvPr>
          <p:cNvSpPr/>
          <p:nvPr/>
        </p:nvSpPr>
        <p:spPr>
          <a:xfrm>
            <a:off x="8819847" y="2971960"/>
            <a:ext cx="2862918" cy="2862918"/>
          </a:xfrm>
          <a:prstGeom prst="ellipse">
            <a:avLst/>
          </a:prstGeom>
          <a:solidFill>
            <a:srgbClr val="2BC2A9">
              <a:alpha val="8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11" name="Picture 10" descr="A person standing behind a computer&#10;&#10;AI-generated content may be incorrect.">
            <a:extLst>
              <a:ext uri="{FF2B5EF4-FFF2-40B4-BE49-F238E27FC236}">
                <a16:creationId xmlns:a16="http://schemas.microsoft.com/office/drawing/2014/main" id="{AAED4387-B0B4-3253-E455-81B748B257E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418" r="15684"/>
          <a:stretch/>
        </p:blipFill>
        <p:spPr>
          <a:xfrm>
            <a:off x="7119683" y="1551494"/>
            <a:ext cx="3644900" cy="3644900"/>
          </a:xfrm>
          <a:prstGeom prst="ellipse">
            <a:avLst/>
          </a:prstGeom>
        </p:spPr>
      </p:pic>
      <p:pic>
        <p:nvPicPr>
          <p:cNvPr id="20" name="Picture 19" descr="A black and blue background with many dots&#10;&#10;AI-generated content may be incorrect.">
            <a:extLst>
              <a:ext uri="{FF2B5EF4-FFF2-40B4-BE49-F238E27FC236}">
                <a16:creationId xmlns:a16="http://schemas.microsoft.com/office/drawing/2014/main" id="{1BB2F199-56A9-0214-C20F-5F65CE5AF6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4560" y="663407"/>
            <a:ext cx="1630405" cy="1447800"/>
          </a:xfrm>
          <a:prstGeom prst="rect">
            <a:avLst/>
          </a:prstGeom>
        </p:spPr>
      </p:pic>
      <p:sp>
        <p:nvSpPr>
          <p:cNvPr id="21" name="Rounded Rectangle 20">
            <a:extLst>
              <a:ext uri="{FF2B5EF4-FFF2-40B4-BE49-F238E27FC236}">
                <a16:creationId xmlns:a16="http://schemas.microsoft.com/office/drawing/2014/main" id="{D641C7CD-F1BC-64F9-0C9B-A53A0BFADF82}"/>
              </a:ext>
            </a:extLst>
          </p:cNvPr>
          <p:cNvSpPr/>
          <p:nvPr/>
        </p:nvSpPr>
        <p:spPr>
          <a:xfrm>
            <a:off x="6509347" y="3683133"/>
            <a:ext cx="1810254" cy="437620"/>
          </a:xfrm>
          <a:prstGeom prst="roundRect">
            <a:avLst>
              <a:gd name="adj" fmla="val 50000"/>
            </a:avLst>
          </a:prstGeom>
          <a:solidFill>
            <a:srgbClr val="72FFC5"/>
          </a:solidFill>
          <a:ln w="12700" cap="flat">
            <a:noFill/>
            <a:prstDash val="solid"/>
            <a:miter lim="800000"/>
          </a:ln>
          <a:effectLst>
            <a:outerShdw blurRad="255407" dist="38100" dir="5400000" algn="t"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noProof="0">
              <a:ln>
                <a:noFill/>
              </a:ln>
              <a:effectLst/>
              <a:uFillTx/>
              <a:latin typeface="+mj-lt"/>
              <a:ea typeface="+mj-ea"/>
              <a:cs typeface="+mj-cs"/>
              <a:sym typeface="Helvetica"/>
            </a:endParaRPr>
          </a:p>
        </p:txBody>
      </p:sp>
      <p:sp>
        <p:nvSpPr>
          <p:cNvPr id="22" name="TextBox 21">
            <a:extLst>
              <a:ext uri="{FF2B5EF4-FFF2-40B4-BE49-F238E27FC236}">
                <a16:creationId xmlns:a16="http://schemas.microsoft.com/office/drawing/2014/main" id="{875F402B-F6F7-A93E-647E-9EEFF957FEF1}"/>
              </a:ext>
            </a:extLst>
          </p:cNvPr>
          <p:cNvSpPr txBox="1"/>
          <p:nvPr/>
        </p:nvSpPr>
        <p:spPr>
          <a:xfrm>
            <a:off x="6547581" y="3774985"/>
            <a:ext cx="1772020" cy="253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1050" b="1" noProof="0">
                <a:solidFill>
                  <a:srgbClr val="000000"/>
                </a:solidFill>
                <a:latin typeface="Inter ExtraBold" panose="02000503000000020004" pitchFamily="2" charset="0"/>
                <a:ea typeface="Inter ExtraBold" panose="02000503000000020004" pitchFamily="2" charset="0"/>
                <a:cs typeface="Space Grotesk" pitchFamily="2" charset="77"/>
                <a:sym typeface="Assistant Bold"/>
              </a:rPr>
              <a:t>CRITICAL THINKING</a:t>
            </a:r>
          </a:p>
        </p:txBody>
      </p:sp>
      <p:sp>
        <p:nvSpPr>
          <p:cNvPr id="23" name="Rounded Rectangle 22">
            <a:extLst>
              <a:ext uri="{FF2B5EF4-FFF2-40B4-BE49-F238E27FC236}">
                <a16:creationId xmlns:a16="http://schemas.microsoft.com/office/drawing/2014/main" id="{A9223579-CEBD-4541-D524-3AFD7EA176D9}"/>
              </a:ext>
            </a:extLst>
          </p:cNvPr>
          <p:cNvSpPr/>
          <p:nvPr/>
        </p:nvSpPr>
        <p:spPr>
          <a:xfrm>
            <a:off x="10432788" y="2740015"/>
            <a:ext cx="1241540" cy="437620"/>
          </a:xfrm>
          <a:prstGeom prst="roundRect">
            <a:avLst>
              <a:gd name="adj" fmla="val 50000"/>
            </a:avLst>
          </a:prstGeom>
          <a:solidFill>
            <a:srgbClr val="72FFC5"/>
          </a:solidFill>
          <a:ln w="12700" cap="flat">
            <a:noFill/>
            <a:prstDash val="solid"/>
            <a:miter lim="800000"/>
          </a:ln>
          <a:effectLst>
            <a:outerShdw blurRad="254000" dist="38100" dir="5400000" algn="t"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noProof="0">
              <a:ln>
                <a:noFill/>
              </a:ln>
              <a:effectLst/>
              <a:uFillTx/>
              <a:latin typeface="+mj-lt"/>
              <a:ea typeface="+mj-ea"/>
              <a:cs typeface="+mj-cs"/>
              <a:sym typeface="Helvetica"/>
            </a:endParaRPr>
          </a:p>
        </p:txBody>
      </p:sp>
      <p:sp>
        <p:nvSpPr>
          <p:cNvPr id="24" name="TextBox 23">
            <a:extLst>
              <a:ext uri="{FF2B5EF4-FFF2-40B4-BE49-F238E27FC236}">
                <a16:creationId xmlns:a16="http://schemas.microsoft.com/office/drawing/2014/main" id="{B3955EA3-CC10-D42B-60D3-FBD4EFC51088}"/>
              </a:ext>
            </a:extLst>
          </p:cNvPr>
          <p:cNvSpPr txBox="1"/>
          <p:nvPr/>
        </p:nvSpPr>
        <p:spPr>
          <a:xfrm>
            <a:off x="10432789" y="2831867"/>
            <a:ext cx="1241539" cy="253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1050" b="1" noProof="0">
                <a:solidFill>
                  <a:srgbClr val="000000"/>
                </a:solidFill>
                <a:latin typeface="Inter ExtraBold" panose="02000503000000020004" pitchFamily="2" charset="0"/>
                <a:ea typeface="Inter ExtraBold" panose="02000503000000020004" pitchFamily="2" charset="0"/>
                <a:cs typeface="Space Grotesk" pitchFamily="2" charset="77"/>
                <a:sym typeface="Assistant Bold"/>
              </a:rPr>
              <a:t>FAIRNESS</a:t>
            </a:r>
          </a:p>
        </p:txBody>
      </p:sp>
      <p:sp>
        <p:nvSpPr>
          <p:cNvPr id="25" name="Rounded Rectangle 24">
            <a:extLst>
              <a:ext uri="{FF2B5EF4-FFF2-40B4-BE49-F238E27FC236}">
                <a16:creationId xmlns:a16="http://schemas.microsoft.com/office/drawing/2014/main" id="{82C457D7-0AB7-557C-D133-AC5593BDED87}"/>
              </a:ext>
            </a:extLst>
          </p:cNvPr>
          <p:cNvSpPr/>
          <p:nvPr/>
        </p:nvSpPr>
        <p:spPr>
          <a:xfrm>
            <a:off x="8622534" y="4510040"/>
            <a:ext cx="1810254" cy="437620"/>
          </a:xfrm>
          <a:prstGeom prst="roundRect">
            <a:avLst>
              <a:gd name="adj" fmla="val 50000"/>
            </a:avLst>
          </a:prstGeom>
          <a:solidFill>
            <a:srgbClr val="72FFC5"/>
          </a:solidFill>
          <a:ln w="12700" cap="flat">
            <a:noFill/>
            <a:prstDash val="solid"/>
            <a:miter lim="800000"/>
          </a:ln>
          <a:effectLst>
            <a:outerShdw blurRad="254000" dist="38100" dir="5400000" algn="t"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de-DE" sz="1800" b="0" i="0" u="none" strike="noStrike" cap="none" spc="0" normalizeH="0" baseline="0" noProof="0">
              <a:ln>
                <a:noFill/>
              </a:ln>
              <a:effectLst/>
              <a:uFillTx/>
              <a:latin typeface="+mj-lt"/>
              <a:ea typeface="+mj-ea"/>
              <a:cs typeface="+mj-cs"/>
              <a:sym typeface="Helvetica"/>
            </a:endParaRPr>
          </a:p>
        </p:txBody>
      </p:sp>
      <p:sp>
        <p:nvSpPr>
          <p:cNvPr id="26" name="TextBox 25">
            <a:extLst>
              <a:ext uri="{FF2B5EF4-FFF2-40B4-BE49-F238E27FC236}">
                <a16:creationId xmlns:a16="http://schemas.microsoft.com/office/drawing/2014/main" id="{0555FCF0-546E-330B-3911-089222A5A47F}"/>
              </a:ext>
            </a:extLst>
          </p:cNvPr>
          <p:cNvSpPr txBox="1"/>
          <p:nvPr/>
        </p:nvSpPr>
        <p:spPr>
          <a:xfrm>
            <a:off x="8622534" y="4601892"/>
            <a:ext cx="1810254" cy="253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1050" b="1" noProof="0">
                <a:solidFill>
                  <a:srgbClr val="000000"/>
                </a:solidFill>
                <a:latin typeface="Inter ExtraBold" panose="02000503000000020004" pitchFamily="2" charset="0"/>
                <a:ea typeface="Inter ExtraBold" panose="02000503000000020004" pitchFamily="2" charset="0"/>
                <a:cs typeface="Space Grotesk" pitchFamily="2" charset="77"/>
                <a:sym typeface="Assistant Bold"/>
              </a:rPr>
              <a:t>WRITING SUPPORT</a:t>
            </a:r>
          </a:p>
        </p:txBody>
      </p:sp>
      <p:pic>
        <p:nvPicPr>
          <p:cNvPr id="27" name="Graphic 26">
            <a:extLst>
              <a:ext uri="{FF2B5EF4-FFF2-40B4-BE49-F238E27FC236}">
                <a16:creationId xmlns:a16="http://schemas.microsoft.com/office/drawing/2014/main" id="{F4B1FDD0-E94F-2EF4-8134-008F915831A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6230" y="-394150"/>
            <a:ext cx="1772020" cy="1772020"/>
          </a:xfrm>
          <a:prstGeom prst="rect">
            <a:avLst/>
          </a:prstGeom>
        </p:spPr>
      </p:pic>
    </p:spTree>
    <p:extLst>
      <p:ext uri="{BB962C8B-B14F-4D97-AF65-F5344CB8AC3E}">
        <p14:creationId xmlns:p14="http://schemas.microsoft.com/office/powerpoint/2010/main" val="194173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8216E-E411-0D51-5C7D-AA5551157512}"/>
            </a:ext>
          </a:extLst>
        </p:cNvPr>
        <p:cNvGrpSpPr/>
        <p:nvPr/>
      </p:nvGrpSpPr>
      <p:grpSpPr>
        <a:xfrm>
          <a:off x="0" y="0"/>
          <a:ext cx="0" cy="0"/>
          <a:chOff x="0" y="0"/>
          <a:chExt cx="0" cy="0"/>
        </a:xfrm>
      </p:grpSpPr>
      <p:sp>
        <p:nvSpPr>
          <p:cNvPr id="67" name="Rectangle 66">
            <a:extLst>
              <a:ext uri="{FF2B5EF4-FFF2-40B4-BE49-F238E27FC236}">
                <a16:creationId xmlns:a16="http://schemas.microsoft.com/office/drawing/2014/main" id="{E87C8131-0A40-967D-30DA-173298041930}"/>
              </a:ext>
            </a:extLst>
          </p:cNvPr>
          <p:cNvSpPr/>
          <p:nvPr/>
        </p:nvSpPr>
        <p:spPr>
          <a:xfrm>
            <a:off x="0" y="24964"/>
            <a:ext cx="10635441" cy="6858000"/>
          </a:xfrm>
          <a:prstGeom prst="rect">
            <a:avLst/>
          </a:prstGeom>
          <a:gradFill>
            <a:gsLst>
              <a:gs pos="0">
                <a:schemeClr val="bg1"/>
              </a:gs>
              <a:gs pos="100000">
                <a:srgbClr val="E6F2F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69" name="Rectangle 68">
            <a:extLst>
              <a:ext uri="{FF2B5EF4-FFF2-40B4-BE49-F238E27FC236}">
                <a16:creationId xmlns:a16="http://schemas.microsoft.com/office/drawing/2014/main" id="{5414E702-9B9B-14DF-6302-C2811A70EC33}"/>
              </a:ext>
            </a:extLst>
          </p:cNvPr>
          <p:cNvSpPr/>
          <p:nvPr/>
        </p:nvSpPr>
        <p:spPr>
          <a:xfrm>
            <a:off x="9935935" y="12206"/>
            <a:ext cx="2256065" cy="6858000"/>
          </a:xfrm>
          <a:prstGeom prst="rect">
            <a:avLst/>
          </a:prstGeom>
          <a:solidFill>
            <a:srgbClr val="54AA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96" name="Slide Number Placeholder 1">
            <a:extLst>
              <a:ext uri="{FF2B5EF4-FFF2-40B4-BE49-F238E27FC236}">
                <a16:creationId xmlns:a16="http://schemas.microsoft.com/office/drawing/2014/main" id="{78155778-4B3D-D6BF-FC47-3B506156365D}"/>
              </a:ext>
            </a:extLst>
          </p:cNvPr>
          <p:cNvSpPr txBox="1">
            <a:spLocks/>
          </p:cNvSpPr>
          <p:nvPr/>
        </p:nvSpPr>
        <p:spPr>
          <a:xfrm>
            <a:off x="11604549" y="6321511"/>
            <a:ext cx="33016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2</a:t>
            </a:fld>
            <a:endParaRPr lang="de-DE" sz="1200" b="1" noProof="0">
              <a:solidFill>
                <a:srgbClr val="FFFFFF"/>
              </a:solidFill>
              <a:latin typeface="Inter ExtraBold" panose="02000503000000020004" pitchFamily="2" charset="0"/>
              <a:ea typeface="Inter ExtraBold" panose="02000503000000020004" pitchFamily="2" charset="0"/>
            </a:endParaRPr>
          </a:p>
        </p:txBody>
      </p:sp>
      <p:sp>
        <p:nvSpPr>
          <p:cNvPr id="4" name="TextBox 55">
            <a:extLst>
              <a:ext uri="{FF2B5EF4-FFF2-40B4-BE49-F238E27FC236}">
                <a16:creationId xmlns:a16="http://schemas.microsoft.com/office/drawing/2014/main" id="{15DC29DE-8A40-A2B1-25A4-4FFDA3D91D2F}"/>
              </a:ext>
            </a:extLst>
          </p:cNvPr>
          <p:cNvSpPr txBox="1"/>
          <p:nvPr/>
        </p:nvSpPr>
        <p:spPr>
          <a:xfrm>
            <a:off x="1288098" y="2921167"/>
            <a:ext cx="3222942" cy="1015663"/>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lvl="1" algn="ctr"/>
            <a:r>
              <a:rPr lang="de-DE" sz="6000" b="1" noProof="0">
                <a:solidFill>
                  <a:srgbClr val="008080"/>
                </a:solidFill>
                <a:ea typeface="+mn-lt"/>
                <a:cs typeface="+mn-lt"/>
              </a:rPr>
              <a:t>AGENDA</a:t>
            </a:r>
            <a:endParaRPr lang="de-DE" sz="6000" b="1" noProof="0">
              <a:solidFill>
                <a:srgbClr val="008080"/>
              </a:solidFill>
              <a:ea typeface="+mn-lt"/>
              <a:cs typeface="Arial"/>
            </a:endParaRPr>
          </a:p>
        </p:txBody>
      </p:sp>
      <p:sp>
        <p:nvSpPr>
          <p:cNvPr id="5" name="Rectangle: Rounded Corners 4">
            <a:extLst>
              <a:ext uri="{FF2B5EF4-FFF2-40B4-BE49-F238E27FC236}">
                <a16:creationId xmlns:a16="http://schemas.microsoft.com/office/drawing/2014/main" id="{0FB99B62-A792-70F2-8CDD-B0CE566D9C68}"/>
              </a:ext>
            </a:extLst>
          </p:cNvPr>
          <p:cNvSpPr/>
          <p:nvPr/>
        </p:nvSpPr>
        <p:spPr>
          <a:xfrm>
            <a:off x="6167888" y="827773"/>
            <a:ext cx="5253486" cy="5493738"/>
          </a:xfrm>
          <a:prstGeom prst="roundRect">
            <a:avLst/>
          </a:pr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6" name="Textfeld 12">
            <a:extLst>
              <a:ext uri="{FF2B5EF4-FFF2-40B4-BE49-F238E27FC236}">
                <a16:creationId xmlns:a16="http://schemas.microsoft.com/office/drawing/2014/main" id="{DD79E4BD-3E2D-2C97-0519-E80B568F0505}"/>
              </a:ext>
            </a:extLst>
          </p:cNvPr>
          <p:cNvSpPr txBox="1"/>
          <p:nvPr/>
        </p:nvSpPr>
        <p:spPr>
          <a:xfrm>
            <a:off x="6629400" y="1396274"/>
            <a:ext cx="4873827" cy="2941767"/>
          </a:xfrm>
          <a:prstGeom prst="rect">
            <a:avLst/>
          </a:prstGeom>
          <a:noFill/>
        </p:spPr>
        <p:txBody>
          <a:bodyPr wrap="square" rtlCol="0">
            <a:spAutoFit/>
          </a:bodyPr>
          <a:lstStyle/>
          <a:p>
            <a:pPr>
              <a:lnSpc>
                <a:spcPct val="200000"/>
              </a:lnSpc>
            </a:pPr>
            <a:endParaRPr lang="de-DE" sz="2400" b="1" noProof="0">
              <a:solidFill>
                <a:srgbClr val="EBFFFF"/>
              </a:solidFill>
              <a:latin typeface="Open Sans" panose="020B0606030504020204" pitchFamily="34" charset="0"/>
              <a:ea typeface="Open Sans" panose="020B0606030504020204" pitchFamily="34" charset="0"/>
              <a:cs typeface="Open Sans" panose="020B0606030504020204" pitchFamily="34" charset="0"/>
            </a:endParaRPr>
          </a:p>
          <a:p>
            <a:pPr>
              <a:lnSpc>
                <a:spcPct val="200000"/>
              </a:lnSpc>
            </a:pPr>
            <a:r>
              <a:rPr lang="de-DE" sz="2400" b="1" noProof="0">
                <a:solidFill>
                  <a:srgbClr val="EBFFFF"/>
                </a:solidFill>
                <a:latin typeface="Open Sans" panose="020B0606030504020204" pitchFamily="34" charset="0"/>
                <a:ea typeface="Open Sans" panose="020B0606030504020204" pitchFamily="34" charset="0"/>
                <a:cs typeface="Open Sans" panose="020B0606030504020204" pitchFamily="34" charset="0"/>
              </a:rPr>
              <a:t>Challenges with AI</a:t>
            </a:r>
          </a:p>
          <a:p>
            <a:pPr>
              <a:lnSpc>
                <a:spcPct val="200000"/>
              </a:lnSpc>
            </a:pPr>
            <a:r>
              <a:rPr lang="de-DE" sz="2400" b="1" noProof="0">
                <a:solidFill>
                  <a:srgbClr val="EBFFFF"/>
                </a:solidFill>
                <a:latin typeface="Open Sans" panose="020B0606030504020204" pitchFamily="34" charset="0"/>
                <a:ea typeface="Open Sans" panose="020B0606030504020204" pitchFamily="34" charset="0"/>
                <a:cs typeface="Open Sans" panose="020B0606030504020204" pitchFamily="34" charset="0"/>
              </a:rPr>
              <a:t>Mentafy’s solution</a:t>
            </a:r>
          </a:p>
          <a:p>
            <a:pPr>
              <a:lnSpc>
                <a:spcPct val="200000"/>
              </a:lnSpc>
            </a:pPr>
            <a:r>
              <a:rPr lang="de-DE" sz="2400" b="1" noProof="0">
                <a:solidFill>
                  <a:srgbClr val="EBFFFF"/>
                </a:solidFill>
                <a:latin typeface="Open Sans" panose="020B0606030504020204" pitchFamily="34" charset="0"/>
                <a:ea typeface="Open Sans" panose="020B0606030504020204" pitchFamily="34" charset="0"/>
                <a:cs typeface="Open Sans" panose="020B0606030504020204" pitchFamily="34" charset="0"/>
              </a:rPr>
              <a:t>Appendix: Software overview</a:t>
            </a:r>
          </a:p>
        </p:txBody>
      </p:sp>
      <p:sp>
        <p:nvSpPr>
          <p:cNvPr id="7" name="Oval 6">
            <a:extLst>
              <a:ext uri="{FF2B5EF4-FFF2-40B4-BE49-F238E27FC236}">
                <a16:creationId xmlns:a16="http://schemas.microsoft.com/office/drawing/2014/main" id="{BC6998DA-4C32-CD5F-836A-36B8D10299CE}"/>
              </a:ext>
            </a:extLst>
          </p:cNvPr>
          <p:cNvSpPr/>
          <p:nvPr/>
        </p:nvSpPr>
        <p:spPr>
          <a:xfrm>
            <a:off x="6283073" y="3903413"/>
            <a:ext cx="351892" cy="334962"/>
          </a:xfrm>
          <a:prstGeom prst="ellipse">
            <a:avLst/>
          </a:prstGeom>
          <a:solidFill>
            <a:srgbClr val="EB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200" b="1" noProof="0">
                <a:solidFill>
                  <a:srgbClr val="008080"/>
                </a:solidFill>
                <a:latin typeface="Montserrat" panose="00000500000000000000" pitchFamily="2" charset="0"/>
              </a:rPr>
              <a:t>3</a:t>
            </a:r>
          </a:p>
        </p:txBody>
      </p:sp>
      <p:sp>
        <p:nvSpPr>
          <p:cNvPr id="8" name="Oval 7">
            <a:extLst>
              <a:ext uri="{FF2B5EF4-FFF2-40B4-BE49-F238E27FC236}">
                <a16:creationId xmlns:a16="http://schemas.microsoft.com/office/drawing/2014/main" id="{185F24EB-81F7-DA76-C8ED-3CCC48A4EFBF}"/>
              </a:ext>
            </a:extLst>
          </p:cNvPr>
          <p:cNvSpPr/>
          <p:nvPr/>
        </p:nvSpPr>
        <p:spPr>
          <a:xfrm>
            <a:off x="6283073" y="3185206"/>
            <a:ext cx="351892" cy="334962"/>
          </a:xfrm>
          <a:prstGeom prst="ellipse">
            <a:avLst/>
          </a:prstGeom>
          <a:solidFill>
            <a:srgbClr val="EB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200" b="1" noProof="0">
                <a:solidFill>
                  <a:srgbClr val="008080"/>
                </a:solidFill>
                <a:latin typeface="Montserrat" panose="00000500000000000000" pitchFamily="2" charset="0"/>
              </a:rPr>
              <a:t>2</a:t>
            </a:r>
          </a:p>
        </p:txBody>
      </p:sp>
      <p:sp>
        <p:nvSpPr>
          <p:cNvPr id="9" name="Oval 8">
            <a:extLst>
              <a:ext uri="{FF2B5EF4-FFF2-40B4-BE49-F238E27FC236}">
                <a16:creationId xmlns:a16="http://schemas.microsoft.com/office/drawing/2014/main" id="{44FA64A2-3CD0-8196-BC47-19AB141824B5}"/>
              </a:ext>
            </a:extLst>
          </p:cNvPr>
          <p:cNvSpPr/>
          <p:nvPr/>
        </p:nvSpPr>
        <p:spPr>
          <a:xfrm>
            <a:off x="6283073" y="2466999"/>
            <a:ext cx="351892" cy="334962"/>
          </a:xfrm>
          <a:prstGeom prst="ellipse">
            <a:avLst/>
          </a:prstGeom>
          <a:solidFill>
            <a:srgbClr val="EB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200" b="1" noProof="0">
                <a:solidFill>
                  <a:srgbClr val="008080"/>
                </a:solidFill>
                <a:latin typeface="Montserrat" panose="00000500000000000000" pitchFamily="2" charset="0"/>
              </a:rPr>
              <a:t>1</a:t>
            </a:r>
          </a:p>
        </p:txBody>
      </p:sp>
      <p:pic>
        <p:nvPicPr>
          <p:cNvPr id="2" name="Picture 1" descr="A white text on a black background&#10;&#10;Description automatically generated">
            <a:extLst>
              <a:ext uri="{FF2B5EF4-FFF2-40B4-BE49-F238E27FC236}">
                <a16:creationId xmlns:a16="http://schemas.microsoft.com/office/drawing/2014/main" id="{F5A8F534-CF6A-CDD7-147E-F4D44CF3A9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6125" y="218335"/>
            <a:ext cx="1145667" cy="301030"/>
          </a:xfrm>
          <a:prstGeom prst="rect">
            <a:avLst/>
          </a:prstGeom>
        </p:spPr>
      </p:pic>
    </p:spTree>
    <p:extLst>
      <p:ext uri="{BB962C8B-B14F-4D97-AF65-F5344CB8AC3E}">
        <p14:creationId xmlns:p14="http://schemas.microsoft.com/office/powerpoint/2010/main" val="2137542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DCFEB9C-E51A-ED1F-4B89-A5EA670356A1}"/>
              </a:ext>
            </a:extLst>
          </p:cNvPr>
          <p:cNvSpPr/>
          <p:nvPr/>
        </p:nvSpPr>
        <p:spPr>
          <a:xfrm>
            <a:off x="1" y="0"/>
            <a:ext cx="12192000" cy="6858000"/>
          </a:xfrm>
          <a:prstGeom prst="rect">
            <a:avLst/>
          </a:prstGeom>
          <a:solidFill>
            <a:srgbClr val="54AA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 name="Title 3">
            <a:extLst>
              <a:ext uri="{FF2B5EF4-FFF2-40B4-BE49-F238E27FC236}">
                <a16:creationId xmlns:a16="http://schemas.microsoft.com/office/drawing/2014/main" id="{2534C236-6B9D-BCFB-53A0-0CE224E79B0F}"/>
              </a:ext>
            </a:extLst>
          </p:cNvPr>
          <p:cNvSpPr>
            <a:spLocks noGrp="1"/>
          </p:cNvSpPr>
          <p:nvPr>
            <p:ph type="title"/>
          </p:nvPr>
        </p:nvSpPr>
        <p:spPr/>
        <p:txBody>
          <a:bodyPr/>
          <a:lstStyle/>
          <a:p>
            <a:r>
              <a:rPr lang="de-DE" b="1" noProof="0">
                <a:solidFill>
                  <a:srgbClr val="EBFFFF"/>
                </a:solidFill>
              </a:rPr>
              <a:t>	Challenges with AI</a:t>
            </a:r>
          </a:p>
        </p:txBody>
      </p:sp>
      <p:sp>
        <p:nvSpPr>
          <p:cNvPr id="5" name="Text Placeholder 4">
            <a:extLst>
              <a:ext uri="{FF2B5EF4-FFF2-40B4-BE49-F238E27FC236}">
                <a16:creationId xmlns:a16="http://schemas.microsoft.com/office/drawing/2014/main" id="{E4AB4882-CB22-D8E6-4FE9-DC96BDBB18C4}"/>
              </a:ext>
            </a:extLst>
          </p:cNvPr>
          <p:cNvSpPr>
            <a:spLocks noGrp="1"/>
          </p:cNvSpPr>
          <p:nvPr>
            <p:ph type="body" idx="1"/>
          </p:nvPr>
        </p:nvSpPr>
        <p:spPr/>
        <p:txBody>
          <a:bodyPr/>
          <a:lstStyle/>
          <a:p>
            <a:endParaRPr lang="de-DE" noProof="0"/>
          </a:p>
        </p:txBody>
      </p:sp>
      <p:sp>
        <p:nvSpPr>
          <p:cNvPr id="6" name="Oval 5">
            <a:extLst>
              <a:ext uri="{FF2B5EF4-FFF2-40B4-BE49-F238E27FC236}">
                <a16:creationId xmlns:a16="http://schemas.microsoft.com/office/drawing/2014/main" id="{B9254494-8B87-A35C-25EF-3D31E281CC8A}"/>
              </a:ext>
            </a:extLst>
          </p:cNvPr>
          <p:cNvSpPr/>
          <p:nvPr/>
        </p:nvSpPr>
        <p:spPr>
          <a:xfrm>
            <a:off x="1082298" y="3765933"/>
            <a:ext cx="525121" cy="540024"/>
          </a:xfrm>
          <a:prstGeom prst="ellipse">
            <a:avLst/>
          </a:prstGeom>
          <a:solidFill>
            <a:srgbClr val="EB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b="1" noProof="0">
                <a:solidFill>
                  <a:srgbClr val="008080"/>
                </a:solidFill>
                <a:latin typeface="Montserrat" panose="00000500000000000000" pitchFamily="2" charset="0"/>
              </a:rPr>
              <a:t>1</a:t>
            </a:r>
            <a:endParaRPr lang="de-DE" sz="1200" b="1" noProof="0">
              <a:solidFill>
                <a:srgbClr val="008080"/>
              </a:solidFill>
              <a:latin typeface="Montserrat" panose="00000500000000000000" pitchFamily="2" charset="0"/>
            </a:endParaRPr>
          </a:p>
        </p:txBody>
      </p:sp>
      <p:sp>
        <p:nvSpPr>
          <p:cNvPr id="8" name="Slide Number Placeholder 1">
            <a:extLst>
              <a:ext uri="{FF2B5EF4-FFF2-40B4-BE49-F238E27FC236}">
                <a16:creationId xmlns:a16="http://schemas.microsoft.com/office/drawing/2014/main" id="{0E246178-A1EA-4F7C-EB02-4CF86C049346}"/>
              </a:ext>
            </a:extLst>
          </p:cNvPr>
          <p:cNvSpPr txBox="1">
            <a:spLocks/>
          </p:cNvSpPr>
          <p:nvPr/>
        </p:nvSpPr>
        <p:spPr>
          <a:xfrm>
            <a:off x="11604549" y="6321511"/>
            <a:ext cx="33016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3</a:t>
            </a:fld>
            <a:endParaRPr lang="de-DE" sz="1200" b="1" noProof="0" dirty="0">
              <a:solidFill>
                <a:srgbClr val="FFFFFF"/>
              </a:solidFill>
              <a:latin typeface="Inter ExtraBold" panose="02000503000000020004" pitchFamily="2" charset="0"/>
              <a:ea typeface="Inter ExtraBold" panose="02000503000000020004" pitchFamily="2" charset="0"/>
            </a:endParaRPr>
          </a:p>
        </p:txBody>
      </p:sp>
      <p:pic>
        <p:nvPicPr>
          <p:cNvPr id="2" name="Picture 1" descr="A white text on a black background&#10;&#10;Description automatically generated">
            <a:extLst>
              <a:ext uri="{FF2B5EF4-FFF2-40B4-BE49-F238E27FC236}">
                <a16:creationId xmlns:a16="http://schemas.microsoft.com/office/drawing/2014/main" id="{A4FEB023-4292-56BC-CF35-7B1278314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6125" y="218335"/>
            <a:ext cx="1145667" cy="301030"/>
          </a:xfrm>
          <a:prstGeom prst="rect">
            <a:avLst/>
          </a:prstGeom>
        </p:spPr>
      </p:pic>
    </p:spTree>
    <p:extLst>
      <p:ext uri="{BB962C8B-B14F-4D97-AF65-F5344CB8AC3E}">
        <p14:creationId xmlns:p14="http://schemas.microsoft.com/office/powerpoint/2010/main" val="978216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2"/>
          <p:cNvSpPr/>
          <p:nvPr/>
        </p:nvSpPr>
        <p:spPr>
          <a:xfrm>
            <a:off x="609600" y="1010146"/>
            <a:ext cx="12070080" cy="405110"/>
          </a:xfrm>
          <a:prstGeom prst="rect">
            <a:avLst/>
          </a:prstGeom>
          <a:noFill/>
          <a:ln/>
        </p:spPr>
        <p:txBody>
          <a:bodyPr wrap="square" lIns="16933" tIns="16933" rIns="16933" bIns="16933" rtlCol="0" anchor="t">
            <a:normAutofit/>
          </a:bodyPr>
          <a:lstStyle/>
          <a:p>
            <a:pPr>
              <a:lnSpc>
                <a:spcPct val="81918"/>
              </a:lnSpc>
            </a:pPr>
            <a:r>
              <a:rPr lang="de-DE" sz="2600" b="1" kern="0" spc="-26">
                <a:solidFill>
                  <a:srgbClr val="232A2A"/>
                </a:solidFill>
                <a:latin typeface="Arial" pitchFamily="34" charset="0"/>
                <a:cs typeface="Arial" pitchFamily="34" charset="-120"/>
              </a:rPr>
              <a:t>Theses on the future of academic integrity</a:t>
            </a:r>
            <a:endParaRPr lang="en-US" sz="2600"/>
          </a:p>
        </p:txBody>
      </p:sp>
      <p:sp>
        <p:nvSpPr>
          <p:cNvPr id="6" name="Shape 3"/>
          <p:cNvSpPr/>
          <p:nvPr/>
        </p:nvSpPr>
        <p:spPr>
          <a:xfrm>
            <a:off x="609600" y="1567657"/>
            <a:ext cx="10972800" cy="3674467"/>
          </a:xfrm>
          <a:prstGeom prst="roundRect">
            <a:avLst>
              <a:gd name="adj" fmla="val 2765"/>
            </a:avLst>
          </a:prstGeom>
          <a:solidFill>
            <a:srgbClr val="FFFFFF"/>
          </a:solidFill>
          <a:ln w="9525">
            <a:solidFill>
              <a:srgbClr val="DCE3E3"/>
            </a:solidFill>
            <a:prstDash val="solid"/>
          </a:ln>
          <a:effectLst>
            <a:outerShdw blurRad="228600" dist="76200" dir="5400000" algn="bl" rotWithShape="0">
              <a:srgbClr val="003636">
                <a:alpha val="8000"/>
              </a:srgbClr>
            </a:outerShdw>
          </a:effectLst>
        </p:spPr>
        <p:txBody>
          <a:bodyPr/>
          <a:lstStyle/>
          <a:p>
            <a:endParaRPr lang="en-US"/>
          </a:p>
        </p:txBody>
      </p:sp>
      <p:sp>
        <p:nvSpPr>
          <p:cNvPr id="7" name="Text 4"/>
          <p:cNvSpPr/>
          <p:nvPr/>
        </p:nvSpPr>
        <p:spPr>
          <a:xfrm>
            <a:off x="9772650" y="1713706"/>
            <a:ext cx="762000" cy="177800"/>
          </a:xfrm>
          <a:prstGeom prst="rect">
            <a:avLst/>
          </a:prstGeom>
          <a:noFill/>
          <a:ln/>
        </p:spPr>
        <p:txBody>
          <a:bodyPr wrap="square" lIns="16933" tIns="16933" rIns="16933" bIns="16933" rtlCol="0" anchor="t">
            <a:normAutofit lnSpcReduction="10000"/>
          </a:bodyPr>
          <a:lstStyle/>
          <a:p>
            <a:pPr algn="ctr">
              <a:lnSpc>
                <a:spcPct val="85714"/>
              </a:lnSpc>
            </a:pPr>
            <a:r>
              <a:rPr lang="en-US" sz="1200" b="1" kern="0" spc="96">
                <a:solidFill>
                  <a:srgbClr val="008080"/>
                </a:solidFill>
                <a:latin typeface="Arial" pitchFamily="34" charset="0"/>
                <a:ea typeface="Arial" pitchFamily="34" charset="-122"/>
                <a:cs typeface="Arial" pitchFamily="34" charset="-120"/>
              </a:rPr>
              <a:t>YES</a:t>
            </a:r>
            <a:endParaRPr lang="en-US" sz="1200"/>
          </a:p>
        </p:txBody>
      </p:sp>
      <p:sp>
        <p:nvSpPr>
          <p:cNvPr id="8" name="Text 5"/>
          <p:cNvSpPr/>
          <p:nvPr/>
        </p:nvSpPr>
        <p:spPr>
          <a:xfrm>
            <a:off x="10585450" y="1713706"/>
            <a:ext cx="762000" cy="177800"/>
          </a:xfrm>
          <a:prstGeom prst="rect">
            <a:avLst/>
          </a:prstGeom>
          <a:noFill/>
          <a:ln/>
        </p:spPr>
        <p:txBody>
          <a:bodyPr wrap="square" lIns="16933" tIns="16933" rIns="16933" bIns="16933" rtlCol="0" anchor="t">
            <a:normAutofit lnSpcReduction="10000"/>
          </a:bodyPr>
          <a:lstStyle/>
          <a:p>
            <a:pPr algn="ctr">
              <a:lnSpc>
                <a:spcPct val="85714"/>
              </a:lnSpc>
            </a:pPr>
            <a:r>
              <a:rPr lang="en-US" sz="1200" b="1" kern="0" spc="96">
                <a:solidFill>
                  <a:srgbClr val="6E7C7C"/>
                </a:solidFill>
                <a:latin typeface="Arial" pitchFamily="34" charset="0"/>
                <a:ea typeface="Arial" pitchFamily="34" charset="-122"/>
                <a:cs typeface="Arial" pitchFamily="34" charset="-120"/>
              </a:rPr>
              <a:t>NO</a:t>
            </a:r>
            <a:endParaRPr lang="en-US" sz="1200"/>
          </a:p>
        </p:txBody>
      </p:sp>
      <p:sp>
        <p:nvSpPr>
          <p:cNvPr id="9" name="Shape 6"/>
          <p:cNvSpPr/>
          <p:nvPr/>
        </p:nvSpPr>
        <p:spPr>
          <a:xfrm>
            <a:off x="869950" y="1942306"/>
            <a:ext cx="10452100" cy="6350"/>
          </a:xfrm>
          <a:prstGeom prst="rect">
            <a:avLst/>
          </a:prstGeom>
          <a:solidFill>
            <a:srgbClr val="EAEFEF"/>
          </a:solidFill>
          <a:ln/>
        </p:spPr>
        <p:txBody>
          <a:bodyPr/>
          <a:lstStyle/>
          <a:p>
            <a:endParaRPr lang="en-US"/>
          </a:p>
        </p:txBody>
      </p:sp>
      <p:sp>
        <p:nvSpPr>
          <p:cNvPr id="10" name="Text 7"/>
          <p:cNvSpPr/>
          <p:nvPr/>
        </p:nvSpPr>
        <p:spPr>
          <a:xfrm>
            <a:off x="869950" y="2323575"/>
            <a:ext cx="508000" cy="292100"/>
          </a:xfrm>
          <a:prstGeom prst="rect">
            <a:avLst/>
          </a:prstGeom>
          <a:noFill/>
          <a:ln/>
        </p:spPr>
        <p:txBody>
          <a:bodyPr wrap="square" lIns="16933" tIns="16933" rIns="16933" bIns="16933" rtlCol="0" anchor="t">
            <a:normAutofit/>
          </a:bodyPr>
          <a:lstStyle/>
          <a:p>
            <a:pPr>
              <a:lnSpc>
                <a:spcPct val="75000"/>
              </a:lnSpc>
            </a:pPr>
            <a:r>
              <a:rPr lang="en-US" sz="2000" b="1" dirty="0">
                <a:solidFill>
                  <a:srgbClr val="008080"/>
                </a:solidFill>
                <a:latin typeface="Arial" pitchFamily="34" charset="0"/>
                <a:ea typeface="Arial" pitchFamily="34" charset="-122"/>
                <a:cs typeface="Arial" pitchFamily="34" charset="-120"/>
              </a:rPr>
              <a:t>1</a:t>
            </a:r>
            <a:endParaRPr lang="en-US" sz="2000" dirty="0"/>
          </a:p>
        </p:txBody>
      </p:sp>
      <p:sp>
        <p:nvSpPr>
          <p:cNvPr id="11" name="Text 8"/>
          <p:cNvSpPr/>
          <p:nvPr/>
        </p:nvSpPr>
        <p:spPr>
          <a:xfrm>
            <a:off x="1428751" y="2236946"/>
            <a:ext cx="8515731" cy="553641"/>
          </a:xfrm>
          <a:prstGeom prst="rect">
            <a:avLst/>
          </a:prstGeom>
          <a:noFill/>
          <a:ln/>
        </p:spPr>
        <p:txBody>
          <a:bodyPr wrap="square" lIns="16933" tIns="16933" rIns="16933" bIns="16933" rtlCol="0" anchor="t">
            <a:normAutofit/>
          </a:bodyPr>
          <a:lstStyle/>
          <a:p>
            <a:pPr>
              <a:lnSpc>
                <a:spcPct val="112432"/>
              </a:lnSpc>
            </a:pPr>
            <a:r>
              <a:rPr lang="en-US" sz="1600" b="1" dirty="0">
                <a:solidFill>
                  <a:srgbClr val="232A2A"/>
                </a:solidFill>
                <a:latin typeface="Arial" pitchFamily="34" charset="0"/>
                <a:ea typeface="Arial" pitchFamily="34" charset="-122"/>
                <a:cs typeface="Arial" pitchFamily="34" charset="-120"/>
              </a:rPr>
              <a:t>Academic writing and research should still be practiced through theses.</a:t>
            </a:r>
            <a:endParaRPr lang="en-US" sz="1600" dirty="0"/>
          </a:p>
        </p:txBody>
      </p:sp>
      <p:sp>
        <p:nvSpPr>
          <p:cNvPr id="12" name="Text 9"/>
          <p:cNvSpPr/>
          <p:nvPr/>
        </p:nvSpPr>
        <p:spPr>
          <a:xfrm>
            <a:off x="1428750" y="2553097"/>
            <a:ext cx="9094470" cy="248245"/>
          </a:xfrm>
          <a:prstGeom prst="rect">
            <a:avLst/>
          </a:prstGeom>
          <a:noFill/>
          <a:ln/>
        </p:spPr>
        <p:txBody>
          <a:bodyPr wrap="square" lIns="16933" tIns="16933" rIns="16933" bIns="16933" rtlCol="0" anchor="t">
            <a:normAutofit/>
          </a:bodyPr>
          <a:lstStyle/>
          <a:p>
            <a:pPr>
              <a:lnSpc>
                <a:spcPct val="113226"/>
              </a:lnSpc>
            </a:pPr>
            <a:r>
              <a:rPr lang="en-US" sz="1300" dirty="0">
                <a:solidFill>
                  <a:srgbClr val="374040"/>
                </a:solidFill>
                <a:latin typeface="Arial" pitchFamily="34" charset="0"/>
                <a:ea typeface="Arial" pitchFamily="34" charset="-122"/>
                <a:cs typeface="Arial" pitchFamily="34" charset="-120"/>
              </a:rPr>
              <a:t>Alternative assessment formats are very valuable, of course, but they do not replace academic writing.</a:t>
            </a:r>
            <a:endParaRPr lang="en-US" sz="1300" dirty="0"/>
          </a:p>
        </p:txBody>
      </p:sp>
      <p:sp>
        <p:nvSpPr>
          <p:cNvPr id="13" name="Shape 10"/>
          <p:cNvSpPr/>
          <p:nvPr/>
        </p:nvSpPr>
        <p:spPr>
          <a:xfrm>
            <a:off x="10026650" y="2362299"/>
            <a:ext cx="254000" cy="254000"/>
          </a:xfrm>
          <a:prstGeom prst="ellipse">
            <a:avLst/>
          </a:prstGeom>
          <a:ln w="28575">
            <a:solidFill>
              <a:srgbClr val="54AAAA"/>
            </a:solidFill>
            <a:prstDash val="solid"/>
          </a:ln>
        </p:spPr>
        <p:txBody>
          <a:bodyPr/>
          <a:lstStyle/>
          <a:p>
            <a:endParaRPr lang="en-US"/>
          </a:p>
        </p:txBody>
      </p:sp>
      <p:sp>
        <p:nvSpPr>
          <p:cNvPr id="14" name="Shape 11"/>
          <p:cNvSpPr/>
          <p:nvPr/>
        </p:nvSpPr>
        <p:spPr>
          <a:xfrm>
            <a:off x="10839450" y="2362299"/>
            <a:ext cx="254000" cy="254000"/>
          </a:xfrm>
          <a:prstGeom prst="ellipse">
            <a:avLst/>
          </a:prstGeom>
          <a:ln w="28575">
            <a:solidFill>
              <a:srgbClr val="98A5A5"/>
            </a:solidFill>
            <a:prstDash val="solid"/>
          </a:ln>
        </p:spPr>
        <p:txBody>
          <a:bodyPr/>
          <a:lstStyle/>
          <a:p>
            <a:endParaRPr lang="en-US"/>
          </a:p>
        </p:txBody>
      </p:sp>
      <p:sp>
        <p:nvSpPr>
          <p:cNvPr id="15" name="Shape 12"/>
          <p:cNvSpPr/>
          <p:nvPr/>
        </p:nvSpPr>
        <p:spPr>
          <a:xfrm>
            <a:off x="869950" y="3029942"/>
            <a:ext cx="10452100" cy="6350"/>
          </a:xfrm>
          <a:prstGeom prst="rect">
            <a:avLst/>
          </a:prstGeom>
          <a:solidFill>
            <a:srgbClr val="EAEFEF"/>
          </a:solidFill>
          <a:ln/>
        </p:spPr>
        <p:txBody>
          <a:bodyPr/>
          <a:lstStyle/>
          <a:p>
            <a:endParaRPr lang="en-US"/>
          </a:p>
        </p:txBody>
      </p:sp>
      <p:sp>
        <p:nvSpPr>
          <p:cNvPr id="16" name="Text 13"/>
          <p:cNvSpPr/>
          <p:nvPr/>
        </p:nvSpPr>
        <p:spPr>
          <a:xfrm>
            <a:off x="869950" y="3204669"/>
            <a:ext cx="508000" cy="292100"/>
          </a:xfrm>
          <a:prstGeom prst="rect">
            <a:avLst/>
          </a:prstGeom>
          <a:noFill/>
          <a:ln/>
        </p:spPr>
        <p:txBody>
          <a:bodyPr wrap="square" lIns="16933" tIns="16933" rIns="16933" bIns="16933" rtlCol="0" anchor="t">
            <a:normAutofit/>
          </a:bodyPr>
          <a:lstStyle/>
          <a:p>
            <a:pPr>
              <a:lnSpc>
                <a:spcPct val="75000"/>
              </a:lnSpc>
            </a:pPr>
            <a:r>
              <a:rPr lang="en-US" sz="2000" b="1" dirty="0">
                <a:solidFill>
                  <a:srgbClr val="008080"/>
                </a:solidFill>
                <a:latin typeface="Arial" pitchFamily="34" charset="0"/>
                <a:ea typeface="Arial" pitchFamily="34" charset="-122"/>
                <a:cs typeface="Arial" pitchFamily="34" charset="-120"/>
              </a:rPr>
              <a:t>2</a:t>
            </a:r>
            <a:endParaRPr lang="en-US" sz="2000" dirty="0"/>
          </a:p>
        </p:txBody>
      </p:sp>
      <p:sp>
        <p:nvSpPr>
          <p:cNvPr id="17" name="Text 14"/>
          <p:cNvSpPr/>
          <p:nvPr/>
        </p:nvSpPr>
        <p:spPr>
          <a:xfrm>
            <a:off x="1428750" y="3177282"/>
            <a:ext cx="9094470" cy="289520"/>
          </a:xfrm>
          <a:prstGeom prst="rect">
            <a:avLst/>
          </a:prstGeom>
          <a:noFill/>
          <a:ln/>
        </p:spPr>
        <p:txBody>
          <a:bodyPr wrap="square" lIns="16933" tIns="16933" rIns="16933" bIns="16933" rtlCol="0" anchor="t">
            <a:normAutofit lnSpcReduction="10000"/>
          </a:bodyPr>
          <a:lstStyle/>
          <a:p>
            <a:pPr>
              <a:lnSpc>
                <a:spcPct val="112432"/>
              </a:lnSpc>
            </a:pPr>
            <a:r>
              <a:rPr lang="en-US" sz="1600" b="1" dirty="0">
                <a:solidFill>
                  <a:srgbClr val="232A2A"/>
                </a:solidFill>
                <a:latin typeface="Arial" pitchFamily="34" charset="0"/>
                <a:ea typeface="Arial" pitchFamily="34" charset="-122"/>
                <a:cs typeface="Arial" pitchFamily="34" charset="-120"/>
              </a:rPr>
              <a:t>Students who let AI do too much of their writing risk learning too little.</a:t>
            </a:r>
            <a:endParaRPr lang="en-US" sz="1600" dirty="0"/>
          </a:p>
        </p:txBody>
      </p:sp>
      <p:sp>
        <p:nvSpPr>
          <p:cNvPr id="18" name="Shape 15"/>
          <p:cNvSpPr/>
          <p:nvPr/>
        </p:nvSpPr>
        <p:spPr>
          <a:xfrm>
            <a:off x="10026650" y="3182342"/>
            <a:ext cx="254000" cy="254000"/>
          </a:xfrm>
          <a:prstGeom prst="ellipse">
            <a:avLst/>
          </a:prstGeom>
          <a:ln w="28575">
            <a:solidFill>
              <a:srgbClr val="54AAAA"/>
            </a:solidFill>
            <a:prstDash val="solid"/>
          </a:ln>
        </p:spPr>
        <p:txBody>
          <a:bodyPr/>
          <a:lstStyle/>
          <a:p>
            <a:endParaRPr lang="en-US"/>
          </a:p>
        </p:txBody>
      </p:sp>
      <p:sp>
        <p:nvSpPr>
          <p:cNvPr id="19" name="Shape 16"/>
          <p:cNvSpPr/>
          <p:nvPr/>
        </p:nvSpPr>
        <p:spPr>
          <a:xfrm>
            <a:off x="10839450" y="3182342"/>
            <a:ext cx="254000" cy="254000"/>
          </a:xfrm>
          <a:prstGeom prst="ellipse">
            <a:avLst/>
          </a:prstGeom>
          <a:ln w="28575">
            <a:solidFill>
              <a:srgbClr val="98A5A5"/>
            </a:solidFill>
            <a:prstDash val="solid"/>
          </a:ln>
        </p:spPr>
        <p:txBody>
          <a:bodyPr/>
          <a:lstStyle/>
          <a:p>
            <a:endParaRPr lang="en-US"/>
          </a:p>
        </p:txBody>
      </p:sp>
      <p:sp>
        <p:nvSpPr>
          <p:cNvPr id="20" name="Shape 17"/>
          <p:cNvSpPr/>
          <p:nvPr/>
        </p:nvSpPr>
        <p:spPr>
          <a:xfrm>
            <a:off x="869950" y="3582392"/>
            <a:ext cx="10452100" cy="6350"/>
          </a:xfrm>
          <a:prstGeom prst="rect">
            <a:avLst/>
          </a:prstGeom>
          <a:solidFill>
            <a:srgbClr val="EAEFEF"/>
          </a:solidFill>
          <a:ln/>
        </p:spPr>
        <p:txBody>
          <a:bodyPr/>
          <a:lstStyle/>
          <a:p>
            <a:endParaRPr lang="en-US"/>
          </a:p>
        </p:txBody>
      </p:sp>
      <p:sp>
        <p:nvSpPr>
          <p:cNvPr id="21" name="Text 18"/>
          <p:cNvSpPr/>
          <p:nvPr/>
        </p:nvSpPr>
        <p:spPr>
          <a:xfrm>
            <a:off x="869950" y="3852770"/>
            <a:ext cx="508000" cy="292100"/>
          </a:xfrm>
          <a:prstGeom prst="rect">
            <a:avLst/>
          </a:prstGeom>
          <a:noFill/>
          <a:ln/>
        </p:spPr>
        <p:txBody>
          <a:bodyPr wrap="square" lIns="16933" tIns="16933" rIns="16933" bIns="16933" rtlCol="0" anchor="t">
            <a:normAutofit/>
          </a:bodyPr>
          <a:lstStyle/>
          <a:p>
            <a:pPr>
              <a:lnSpc>
                <a:spcPct val="75000"/>
              </a:lnSpc>
            </a:pPr>
            <a:r>
              <a:rPr lang="en-US" sz="2000" b="1">
                <a:solidFill>
                  <a:srgbClr val="008080"/>
                </a:solidFill>
                <a:latin typeface="Arial" pitchFamily="34" charset="0"/>
                <a:ea typeface="Arial" pitchFamily="34" charset="-122"/>
                <a:cs typeface="Arial" pitchFamily="34" charset="-120"/>
              </a:rPr>
              <a:t>3</a:t>
            </a:r>
            <a:endParaRPr lang="en-US" sz="2000"/>
          </a:p>
        </p:txBody>
      </p:sp>
      <p:sp>
        <p:nvSpPr>
          <p:cNvPr id="22" name="Text 19"/>
          <p:cNvSpPr/>
          <p:nvPr/>
        </p:nvSpPr>
        <p:spPr>
          <a:xfrm>
            <a:off x="1428751" y="3751302"/>
            <a:ext cx="8515731" cy="553641"/>
          </a:xfrm>
          <a:prstGeom prst="rect">
            <a:avLst/>
          </a:prstGeom>
          <a:noFill/>
          <a:ln/>
        </p:spPr>
        <p:txBody>
          <a:bodyPr wrap="square" lIns="16933" tIns="16933" rIns="16933" bIns="16933" rtlCol="0" anchor="t">
            <a:normAutofit lnSpcReduction="10000"/>
          </a:bodyPr>
          <a:lstStyle/>
          <a:p>
            <a:pPr>
              <a:lnSpc>
                <a:spcPct val="112432"/>
              </a:lnSpc>
            </a:pPr>
            <a:r>
              <a:rPr lang="en-US" sz="1600" b="1" dirty="0">
                <a:solidFill>
                  <a:srgbClr val="232A2A"/>
                </a:solidFill>
                <a:latin typeface="Arial" pitchFamily="34" charset="0"/>
                <a:ea typeface="Arial" pitchFamily="34" charset="-122"/>
                <a:cs typeface="Arial" pitchFamily="34" charset="-120"/>
              </a:rPr>
              <a:t>Documenting how a text was written can show how much of the work is the </a:t>
            </a:r>
            <a:br>
              <a:rPr lang="en-US" sz="1600" b="1" dirty="0">
                <a:solidFill>
                  <a:srgbClr val="232A2A"/>
                </a:solidFill>
                <a:latin typeface="Arial" pitchFamily="34" charset="0"/>
                <a:ea typeface="Arial" pitchFamily="34" charset="-122"/>
                <a:cs typeface="Arial" pitchFamily="34" charset="-120"/>
              </a:rPr>
            </a:br>
            <a:r>
              <a:rPr lang="en-US" sz="1600" b="1" dirty="0">
                <a:solidFill>
                  <a:srgbClr val="232A2A"/>
                </a:solidFill>
                <a:latin typeface="Arial" pitchFamily="34" charset="0"/>
                <a:ea typeface="Arial" pitchFamily="34" charset="-122"/>
                <a:cs typeface="Arial" pitchFamily="34" charset="-120"/>
              </a:rPr>
              <a:t>student’s own.</a:t>
            </a:r>
            <a:endParaRPr lang="en-US" sz="1600" dirty="0"/>
          </a:p>
        </p:txBody>
      </p:sp>
      <p:sp>
        <p:nvSpPr>
          <p:cNvPr id="23" name="Shape 20"/>
          <p:cNvSpPr/>
          <p:nvPr/>
        </p:nvSpPr>
        <p:spPr>
          <a:xfrm>
            <a:off x="10026650" y="3865563"/>
            <a:ext cx="254000" cy="254000"/>
          </a:xfrm>
          <a:prstGeom prst="ellipse">
            <a:avLst/>
          </a:prstGeom>
          <a:ln w="28575">
            <a:solidFill>
              <a:srgbClr val="54AAAA"/>
            </a:solidFill>
            <a:prstDash val="solid"/>
          </a:ln>
        </p:spPr>
        <p:txBody>
          <a:bodyPr/>
          <a:lstStyle/>
          <a:p>
            <a:endParaRPr lang="en-US"/>
          </a:p>
        </p:txBody>
      </p:sp>
      <p:sp>
        <p:nvSpPr>
          <p:cNvPr id="24" name="Shape 21"/>
          <p:cNvSpPr/>
          <p:nvPr/>
        </p:nvSpPr>
        <p:spPr>
          <a:xfrm>
            <a:off x="10839450" y="3865563"/>
            <a:ext cx="254000" cy="254000"/>
          </a:xfrm>
          <a:prstGeom prst="ellipse">
            <a:avLst/>
          </a:prstGeom>
          <a:ln w="28575">
            <a:solidFill>
              <a:srgbClr val="98A5A5"/>
            </a:solidFill>
            <a:prstDash val="solid"/>
          </a:ln>
        </p:spPr>
        <p:txBody>
          <a:bodyPr/>
          <a:lstStyle/>
          <a:p>
            <a:endParaRPr lang="en-US"/>
          </a:p>
        </p:txBody>
      </p:sp>
      <p:sp>
        <p:nvSpPr>
          <p:cNvPr id="25" name="Shape 22"/>
          <p:cNvSpPr/>
          <p:nvPr/>
        </p:nvSpPr>
        <p:spPr>
          <a:xfrm>
            <a:off x="869950" y="4396383"/>
            <a:ext cx="10452100" cy="6350"/>
          </a:xfrm>
          <a:prstGeom prst="rect">
            <a:avLst/>
          </a:prstGeom>
          <a:solidFill>
            <a:srgbClr val="EAEFEF"/>
          </a:solidFill>
          <a:ln/>
        </p:spPr>
        <p:txBody>
          <a:bodyPr/>
          <a:lstStyle/>
          <a:p>
            <a:endParaRPr lang="en-US"/>
          </a:p>
        </p:txBody>
      </p:sp>
      <p:sp>
        <p:nvSpPr>
          <p:cNvPr id="26" name="Text 23"/>
          <p:cNvSpPr/>
          <p:nvPr/>
        </p:nvSpPr>
        <p:spPr>
          <a:xfrm>
            <a:off x="869950" y="4658741"/>
            <a:ext cx="508000" cy="292100"/>
          </a:xfrm>
          <a:prstGeom prst="rect">
            <a:avLst/>
          </a:prstGeom>
          <a:noFill/>
          <a:ln/>
        </p:spPr>
        <p:txBody>
          <a:bodyPr wrap="square" lIns="16933" tIns="16933" rIns="16933" bIns="16933" rtlCol="0" anchor="t">
            <a:normAutofit/>
          </a:bodyPr>
          <a:lstStyle/>
          <a:p>
            <a:pPr>
              <a:lnSpc>
                <a:spcPct val="75000"/>
              </a:lnSpc>
            </a:pPr>
            <a:r>
              <a:rPr lang="en-US" sz="2000" b="1">
                <a:solidFill>
                  <a:srgbClr val="008080"/>
                </a:solidFill>
                <a:latin typeface="Arial" pitchFamily="34" charset="0"/>
                <a:ea typeface="Arial" pitchFamily="34" charset="-122"/>
                <a:cs typeface="Arial" pitchFamily="34" charset="-120"/>
              </a:rPr>
              <a:t>4</a:t>
            </a:r>
            <a:endParaRPr lang="en-US" sz="2000"/>
          </a:p>
        </p:txBody>
      </p:sp>
      <p:sp>
        <p:nvSpPr>
          <p:cNvPr id="27" name="Text 24"/>
          <p:cNvSpPr/>
          <p:nvPr/>
        </p:nvSpPr>
        <p:spPr>
          <a:xfrm>
            <a:off x="1428751" y="4542433"/>
            <a:ext cx="8515731" cy="553641"/>
          </a:xfrm>
          <a:prstGeom prst="rect">
            <a:avLst/>
          </a:prstGeom>
          <a:noFill/>
          <a:ln/>
        </p:spPr>
        <p:txBody>
          <a:bodyPr wrap="square" lIns="16933" tIns="16933" rIns="16933" bIns="16933" rtlCol="0" anchor="t">
            <a:normAutofit lnSpcReduction="10000"/>
          </a:bodyPr>
          <a:lstStyle/>
          <a:p>
            <a:pPr>
              <a:lnSpc>
                <a:spcPct val="112432"/>
              </a:lnSpc>
            </a:pPr>
            <a:r>
              <a:rPr lang="en-US" sz="1600" b="1">
                <a:solidFill>
                  <a:srgbClr val="232A2A"/>
                </a:solidFill>
                <a:latin typeface="Arial" pitchFamily="34" charset="0"/>
                <a:ea typeface="Arial" pitchFamily="34" charset="-122"/>
                <a:cs typeface="Arial" pitchFamily="34" charset="-120"/>
              </a:rPr>
              <a:t>Nobody reviews every record. An analysis has to show whether a history is unremarkable or deserves a closer look.</a:t>
            </a:r>
            <a:endParaRPr lang="en-US" sz="1600"/>
          </a:p>
        </p:txBody>
      </p:sp>
      <p:sp>
        <p:nvSpPr>
          <p:cNvPr id="28" name="Shape 25"/>
          <p:cNvSpPr/>
          <p:nvPr/>
        </p:nvSpPr>
        <p:spPr>
          <a:xfrm>
            <a:off x="10026650" y="4679553"/>
            <a:ext cx="254000" cy="254000"/>
          </a:xfrm>
          <a:prstGeom prst="ellipse">
            <a:avLst/>
          </a:prstGeom>
          <a:ln w="28575">
            <a:solidFill>
              <a:srgbClr val="54AAAA"/>
            </a:solidFill>
            <a:prstDash val="solid"/>
          </a:ln>
        </p:spPr>
        <p:txBody>
          <a:bodyPr/>
          <a:lstStyle/>
          <a:p>
            <a:endParaRPr lang="en-US"/>
          </a:p>
        </p:txBody>
      </p:sp>
      <p:sp>
        <p:nvSpPr>
          <p:cNvPr id="29" name="Shape 26"/>
          <p:cNvSpPr/>
          <p:nvPr/>
        </p:nvSpPr>
        <p:spPr>
          <a:xfrm>
            <a:off x="10839450" y="4679553"/>
            <a:ext cx="254000" cy="254000"/>
          </a:xfrm>
          <a:prstGeom prst="ellipse">
            <a:avLst/>
          </a:prstGeom>
          <a:ln w="28575">
            <a:solidFill>
              <a:srgbClr val="98A5A5"/>
            </a:solidFill>
            <a:prstDash val="solid"/>
          </a:ln>
        </p:spPr>
        <p:txBody>
          <a:bodyPr/>
          <a:lstStyle/>
          <a:p>
            <a:endParaRPr lang="en-US"/>
          </a:p>
        </p:txBody>
      </p:sp>
      <p:sp>
        <p:nvSpPr>
          <p:cNvPr id="30" name="Shape 27"/>
          <p:cNvSpPr/>
          <p:nvPr/>
        </p:nvSpPr>
        <p:spPr>
          <a:xfrm>
            <a:off x="609600" y="5419924"/>
            <a:ext cx="7797800" cy="421581"/>
          </a:xfrm>
          <a:prstGeom prst="roundRect">
            <a:avLst>
              <a:gd name="adj" fmla="val 18075"/>
            </a:avLst>
          </a:prstGeom>
          <a:solidFill>
            <a:srgbClr val="FEED57"/>
          </a:solidFill>
          <a:ln/>
        </p:spPr>
        <p:txBody>
          <a:bodyPr/>
          <a:lstStyle/>
          <a:p>
            <a:endParaRPr lang="en-US"/>
          </a:p>
        </p:txBody>
      </p:sp>
      <p:sp>
        <p:nvSpPr>
          <p:cNvPr id="31" name="Text 28"/>
          <p:cNvSpPr/>
          <p:nvPr/>
        </p:nvSpPr>
        <p:spPr>
          <a:xfrm>
            <a:off x="787400" y="5508824"/>
            <a:ext cx="7620000" cy="269181"/>
          </a:xfrm>
          <a:prstGeom prst="rect">
            <a:avLst/>
          </a:prstGeom>
          <a:noFill/>
          <a:ln/>
        </p:spPr>
        <p:txBody>
          <a:bodyPr wrap="square" lIns="16933" tIns="16933" rIns="16933" bIns="16933" rtlCol="0" anchor="t">
            <a:normAutofit fontScale="92500"/>
          </a:bodyPr>
          <a:lstStyle/>
          <a:p>
            <a:pPr>
              <a:lnSpc>
                <a:spcPct val="103784"/>
              </a:lnSpc>
            </a:pPr>
            <a:r>
              <a:rPr lang="en-US" sz="1600" b="1" dirty="0">
                <a:solidFill>
                  <a:srgbClr val="232A2A"/>
                </a:solidFill>
                <a:latin typeface="Arial" pitchFamily="34" charset="0"/>
                <a:ea typeface="Arial" pitchFamily="34" charset="-122"/>
                <a:cs typeface="Arial" pitchFamily="34" charset="-120"/>
              </a:rPr>
              <a:t>4x yes? Then you are in exactly the right place. 3x yes? Then let’s convince you!</a:t>
            </a:r>
            <a:endParaRPr lang="en-US" sz="1600" dirty="0"/>
          </a:p>
        </p:txBody>
      </p:sp>
      <p:sp>
        <p:nvSpPr>
          <p:cNvPr id="32" name="Shape 29"/>
          <p:cNvSpPr/>
          <p:nvPr/>
        </p:nvSpPr>
        <p:spPr>
          <a:xfrm>
            <a:off x="609600" y="6394450"/>
            <a:ext cx="10972800" cy="6350"/>
          </a:xfrm>
          <a:prstGeom prst="rect">
            <a:avLst/>
          </a:prstGeom>
          <a:solidFill>
            <a:srgbClr val="DCE3E3"/>
          </a:solidFill>
          <a:ln/>
        </p:spPr>
        <p:txBody>
          <a:bodyPr/>
          <a:lstStyle/>
          <a:p>
            <a:endParaRPr lang="en-US"/>
          </a:p>
        </p:txBody>
      </p:sp>
      <p:sp>
        <p:nvSpPr>
          <p:cNvPr id="3" name="TextBox 14">
            <a:extLst>
              <a:ext uri="{FF2B5EF4-FFF2-40B4-BE49-F238E27FC236}">
                <a16:creationId xmlns:a16="http://schemas.microsoft.com/office/drawing/2014/main" id="{FA876E8D-C0BE-5EA6-7CA5-D0002BB90FD2}"/>
              </a:ext>
            </a:extLst>
          </p:cNvPr>
          <p:cNvSpPr txBox="1"/>
          <p:nvPr/>
        </p:nvSpPr>
        <p:spPr>
          <a:xfrm>
            <a:off x="768718" y="373903"/>
            <a:ext cx="2256065" cy="307777"/>
          </a:xfrm>
          <a:prstGeom prst="rect">
            <a:avLst/>
          </a:prstGeom>
          <a:noFill/>
        </p:spPr>
        <p:txBody>
          <a:bodyPr wrap="square" rtlCol="0">
            <a:spAutoFit/>
          </a:bodyPr>
          <a:lstStyle/>
          <a:p>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Challenges </a:t>
            </a:r>
            <a:r>
              <a:rPr lang="de-DE" sz="1400" b="1" noProof="0">
                <a:latin typeface="Inter ExtraBold" panose="02000503000000020004" pitchFamily="2" charset="0"/>
                <a:ea typeface="Inter ExtraBold" panose="02000503000000020004" pitchFamily="2" charset="0"/>
                <a:cs typeface="Space Grotesk" pitchFamily="2" charset="77"/>
                <a:sym typeface="Helvetica"/>
              </a:rPr>
              <a:t>1</a:t>
            </a:r>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/4</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34" name="Oval 15">
            <a:extLst>
              <a:ext uri="{FF2B5EF4-FFF2-40B4-BE49-F238E27FC236}">
                <a16:creationId xmlns:a16="http://schemas.microsoft.com/office/drawing/2014/main" id="{0FB383B6-052B-E10A-23C7-C346A0325B99}"/>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36" name="Picture 35" descr="A blue and black logo&#10;&#10;AI-generated content may be incorrect.">
            <a:extLst>
              <a:ext uri="{FF2B5EF4-FFF2-40B4-BE49-F238E27FC236}">
                <a16:creationId xmlns:a16="http://schemas.microsoft.com/office/drawing/2014/main" id="{8D2A3A7E-3444-821F-5E12-A31B8B07B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
        <p:nvSpPr>
          <p:cNvPr id="40" name="Slide Number Placeholder 1">
            <a:extLst>
              <a:ext uri="{FF2B5EF4-FFF2-40B4-BE49-F238E27FC236}">
                <a16:creationId xmlns:a16="http://schemas.microsoft.com/office/drawing/2014/main" id="{72AB4BCA-3B68-A0FC-46DB-5799FD522DCE}"/>
              </a:ext>
            </a:extLst>
          </p:cNvPr>
          <p:cNvSpPr txBox="1">
            <a:spLocks/>
          </p:cNvSpPr>
          <p:nvPr/>
        </p:nvSpPr>
        <p:spPr>
          <a:xfrm>
            <a:off x="11463687" y="6321511"/>
            <a:ext cx="471024" cy="318449"/>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noProof="0" smtClean="0">
                <a:solidFill>
                  <a:srgbClr val="008080"/>
                </a:solidFill>
                <a:latin typeface="Inter ExtraBold" panose="02000503000000020004" pitchFamily="2" charset="0"/>
                <a:ea typeface="Inter ExtraBold" panose="02000503000000020004" pitchFamily="2" charset="0"/>
              </a:rPr>
              <a:pPr/>
              <a:t>4</a:t>
            </a:fld>
            <a:endParaRPr lang="de-DE" sz="1200" noProof="0">
              <a:solidFill>
                <a:srgbClr val="008080"/>
              </a:solidFill>
              <a:latin typeface="Inter ExtraBold" panose="02000503000000020004" pitchFamily="2" charset="0"/>
              <a:ea typeface="Inter ExtraBold" panose="02000503000000020004" pitchFamily="2" charset="0"/>
            </a:endParaRPr>
          </a:p>
        </p:txBody>
      </p:sp>
    </p:spTree>
    <p:extLst>
      <p:ext uri="{BB962C8B-B14F-4D97-AF65-F5344CB8AC3E}">
        <p14:creationId xmlns:p14="http://schemas.microsoft.com/office/powerpoint/2010/main" val="687624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A1D89C4F-B5AA-7ACD-44E7-A0CB65C947D8}"/>
              </a:ext>
            </a:extLst>
          </p:cNvPr>
          <p:cNvSpPr/>
          <p:nvPr/>
        </p:nvSpPr>
        <p:spPr>
          <a:xfrm>
            <a:off x="0" y="4648"/>
            <a:ext cx="10635441" cy="6858000"/>
          </a:xfrm>
          <a:prstGeom prst="rect">
            <a:avLst/>
          </a:prstGeom>
          <a:gradFill>
            <a:gsLst>
              <a:gs pos="0">
                <a:schemeClr val="bg1"/>
              </a:gs>
              <a:gs pos="100000">
                <a:srgbClr val="E6F2F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69" name="Rectangle 68">
            <a:extLst>
              <a:ext uri="{FF2B5EF4-FFF2-40B4-BE49-F238E27FC236}">
                <a16:creationId xmlns:a16="http://schemas.microsoft.com/office/drawing/2014/main" id="{615F76F9-69CD-6FAB-EA5D-F74D5D95B330}"/>
              </a:ext>
            </a:extLst>
          </p:cNvPr>
          <p:cNvSpPr/>
          <p:nvPr/>
        </p:nvSpPr>
        <p:spPr>
          <a:xfrm>
            <a:off x="9935935" y="0"/>
            <a:ext cx="2256065" cy="6858000"/>
          </a:xfrm>
          <a:prstGeom prst="rect">
            <a:avLst/>
          </a:prstGeom>
          <a:solidFill>
            <a:srgbClr val="54AA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71" name="Google Shape;19;p1">
            <a:extLst>
              <a:ext uri="{FF2B5EF4-FFF2-40B4-BE49-F238E27FC236}">
                <a16:creationId xmlns:a16="http://schemas.microsoft.com/office/drawing/2014/main" id="{67D131C6-7C3D-E6DF-944E-B5FB5F027C75}"/>
              </a:ext>
            </a:extLst>
          </p:cNvPr>
          <p:cNvSpPr>
            <a:spLocks/>
          </p:cNvSpPr>
          <p:nvPr/>
        </p:nvSpPr>
        <p:spPr>
          <a:xfrm>
            <a:off x="5860353" y="3921053"/>
            <a:ext cx="2253301" cy="31374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nSpc>
                <a:spcPct val="150000"/>
              </a:lnSpc>
              <a:defRPr sz="1200">
                <a:solidFill>
                  <a:srgbClr val="595959"/>
                </a:solidFill>
              </a:defRPr>
            </a:lvl1pPr>
          </a:lstStyle>
          <a:p>
            <a:endParaRPr lang="de-DE" noProof="0"/>
          </a:p>
        </p:txBody>
      </p:sp>
      <p:sp>
        <p:nvSpPr>
          <p:cNvPr id="75" name="Google Shape;19;p1">
            <a:extLst>
              <a:ext uri="{FF2B5EF4-FFF2-40B4-BE49-F238E27FC236}">
                <a16:creationId xmlns:a16="http://schemas.microsoft.com/office/drawing/2014/main" id="{97DE8AA5-9BBE-8014-B1C1-650FFE99423A}"/>
              </a:ext>
            </a:extLst>
          </p:cNvPr>
          <p:cNvSpPr>
            <a:spLocks/>
          </p:cNvSpPr>
          <p:nvPr/>
        </p:nvSpPr>
        <p:spPr>
          <a:xfrm>
            <a:off x="650911" y="3947904"/>
            <a:ext cx="1986956" cy="34248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nSpc>
                <a:spcPct val="150000"/>
              </a:lnSpc>
              <a:defRPr sz="1200">
                <a:solidFill>
                  <a:srgbClr val="595959"/>
                </a:solidFill>
              </a:defRPr>
            </a:lvl1pPr>
          </a:lstStyle>
          <a:p>
            <a:endParaRPr lang="de-DE" noProof="0"/>
          </a:p>
        </p:txBody>
      </p:sp>
      <p:sp>
        <p:nvSpPr>
          <p:cNvPr id="78" name="Google Shape;19;p1">
            <a:extLst>
              <a:ext uri="{FF2B5EF4-FFF2-40B4-BE49-F238E27FC236}">
                <a16:creationId xmlns:a16="http://schemas.microsoft.com/office/drawing/2014/main" id="{3B4C1CDD-504B-C329-7316-D373D8BEFE7B}"/>
              </a:ext>
            </a:extLst>
          </p:cNvPr>
          <p:cNvSpPr>
            <a:spLocks/>
          </p:cNvSpPr>
          <p:nvPr/>
        </p:nvSpPr>
        <p:spPr>
          <a:xfrm>
            <a:off x="3197052" y="3947904"/>
            <a:ext cx="1986957" cy="34248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lnSpc>
                <a:spcPct val="150000"/>
              </a:lnSpc>
              <a:defRPr sz="1200">
                <a:solidFill>
                  <a:srgbClr val="595959"/>
                </a:solidFill>
              </a:defRPr>
            </a:lvl1pPr>
          </a:lstStyle>
          <a:p>
            <a:endParaRPr lang="de-DE" noProof="0"/>
          </a:p>
        </p:txBody>
      </p:sp>
      <p:pic>
        <p:nvPicPr>
          <p:cNvPr id="92" name="Picture Placeholder 8" descr="A person holding papers in her hands&#10;&#10;AI-generated content may be incorrect.">
            <a:extLst>
              <a:ext uri="{FF2B5EF4-FFF2-40B4-BE49-F238E27FC236}">
                <a16:creationId xmlns:a16="http://schemas.microsoft.com/office/drawing/2014/main" id="{26D385D5-EC90-4589-5401-B75ED97918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71" t="14529" r="6687" b="329"/>
          <a:stretch/>
        </p:blipFill>
        <p:spPr>
          <a:xfrm>
            <a:off x="8111867" y="1386662"/>
            <a:ext cx="3648136" cy="3749480"/>
          </a:xfrm>
          <a:prstGeom prst="ellipse">
            <a:avLst/>
          </a:prstGeom>
        </p:spPr>
      </p:pic>
      <p:pic>
        <p:nvPicPr>
          <p:cNvPr id="93" name="Picture 92" descr="A black background with yellow dots&#10;&#10;AI-generated content may be incorrect.">
            <a:extLst>
              <a:ext uri="{FF2B5EF4-FFF2-40B4-BE49-F238E27FC236}">
                <a16:creationId xmlns:a16="http://schemas.microsoft.com/office/drawing/2014/main" id="{2BA9E68F-733E-E34C-FF49-9DB2741EF0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3574" y="1315278"/>
            <a:ext cx="1087958" cy="966107"/>
          </a:xfrm>
          <a:prstGeom prst="rect">
            <a:avLst/>
          </a:prstGeom>
        </p:spPr>
      </p:pic>
      <p:pic>
        <p:nvPicPr>
          <p:cNvPr id="97" name="Picture 96">
            <a:extLst>
              <a:ext uri="{FF2B5EF4-FFF2-40B4-BE49-F238E27FC236}">
                <a16:creationId xmlns:a16="http://schemas.microsoft.com/office/drawing/2014/main" id="{0596EFE0-DA1E-1601-85D6-CC025BEEBA8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34565" y="2577462"/>
            <a:ext cx="466864" cy="538427"/>
          </a:xfrm>
          <a:prstGeom prst="rect">
            <a:avLst/>
          </a:prstGeom>
        </p:spPr>
      </p:pic>
      <p:pic>
        <p:nvPicPr>
          <p:cNvPr id="98" name="Picture 97">
            <a:extLst>
              <a:ext uri="{FF2B5EF4-FFF2-40B4-BE49-F238E27FC236}">
                <a16:creationId xmlns:a16="http://schemas.microsoft.com/office/drawing/2014/main" id="{4465134F-37C8-6995-7D38-173922724F1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38054" y="4144773"/>
            <a:ext cx="463457" cy="538428"/>
          </a:xfrm>
          <a:prstGeom prst="rect">
            <a:avLst/>
          </a:prstGeom>
        </p:spPr>
      </p:pic>
      <p:sp>
        <p:nvSpPr>
          <p:cNvPr id="6" name="Oval 5">
            <a:extLst>
              <a:ext uri="{FF2B5EF4-FFF2-40B4-BE49-F238E27FC236}">
                <a16:creationId xmlns:a16="http://schemas.microsoft.com/office/drawing/2014/main" id="{4DA1A823-9824-3866-8FCC-C533FBF345B8}"/>
              </a:ext>
            </a:extLst>
          </p:cNvPr>
          <p:cNvSpPr/>
          <p:nvPr/>
        </p:nvSpPr>
        <p:spPr>
          <a:xfrm>
            <a:off x="1058644" y="2314554"/>
            <a:ext cx="1184375" cy="1184375"/>
          </a:xfrm>
          <a:prstGeom prst="ellipse">
            <a:avLst/>
          </a:pr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noProof="0"/>
              <a:t>35%</a:t>
            </a:r>
          </a:p>
          <a:p>
            <a:pPr algn="ctr"/>
            <a:r>
              <a:rPr lang="de-DE" sz="1100" b="1" noProof="0"/>
              <a:t>AI cheaters</a:t>
            </a:r>
          </a:p>
        </p:txBody>
      </p:sp>
      <p:sp>
        <p:nvSpPr>
          <p:cNvPr id="9" name="TextBox 8">
            <a:extLst>
              <a:ext uri="{FF2B5EF4-FFF2-40B4-BE49-F238E27FC236}">
                <a16:creationId xmlns:a16="http://schemas.microsoft.com/office/drawing/2014/main" id="{8AF738D2-3B48-2565-C310-6A487B6BE692}"/>
              </a:ext>
            </a:extLst>
          </p:cNvPr>
          <p:cNvSpPr txBox="1"/>
          <p:nvPr/>
        </p:nvSpPr>
        <p:spPr>
          <a:xfrm>
            <a:off x="2417320" y="2483840"/>
            <a:ext cx="5093329" cy="800219"/>
          </a:xfrm>
          <a:prstGeom prst="rect">
            <a:avLst/>
          </a:prstGeom>
          <a:noFill/>
        </p:spPr>
        <p:txBody>
          <a:bodyPr wrap="square" rtlCol="0">
            <a:spAutoFit/>
          </a:bodyPr>
          <a:lstStyle/>
          <a:p>
            <a:r>
              <a:rPr lang="de-DE" sz="1600" noProof="0" dirty="0"/>
              <a:t>35% of </a:t>
            </a:r>
            <a:r>
              <a:rPr lang="de-DE" sz="1600" noProof="0" dirty="0" err="1"/>
              <a:t>students</a:t>
            </a:r>
            <a:r>
              <a:rPr lang="de-DE" sz="1600" noProof="0" dirty="0"/>
              <a:t> </a:t>
            </a:r>
            <a:r>
              <a:rPr lang="de-DE" sz="1600" noProof="0" dirty="0" err="1"/>
              <a:t>surveyed</a:t>
            </a:r>
            <a:r>
              <a:rPr lang="de-DE" sz="1600" noProof="0" dirty="0"/>
              <a:t> </a:t>
            </a:r>
            <a:r>
              <a:rPr lang="de-DE" sz="1600" noProof="0" dirty="0" err="1"/>
              <a:t>have</a:t>
            </a:r>
            <a:r>
              <a:rPr lang="de-DE" sz="1600" noProof="0" dirty="0"/>
              <a:t> </a:t>
            </a:r>
            <a:r>
              <a:rPr lang="de-DE" sz="1600" noProof="0" dirty="0" err="1"/>
              <a:t>already</a:t>
            </a:r>
            <a:r>
              <a:rPr lang="de-DE" sz="1600" noProof="0" dirty="0"/>
              <a:t> </a:t>
            </a:r>
            <a:r>
              <a:rPr lang="de-DE" sz="1600" noProof="0" dirty="0" err="1"/>
              <a:t>had</a:t>
            </a:r>
            <a:r>
              <a:rPr lang="de-DE" sz="1600" noProof="0" dirty="0"/>
              <a:t> generative AI </a:t>
            </a:r>
            <a:r>
              <a:rPr lang="de-DE" sz="1600" noProof="0" dirty="0" err="1"/>
              <a:t>write</a:t>
            </a:r>
            <a:r>
              <a:rPr lang="de-DE" sz="1600" noProof="0" dirty="0"/>
              <a:t> </a:t>
            </a:r>
            <a:r>
              <a:rPr lang="de-DE" sz="1600" noProof="0" dirty="0" err="1"/>
              <a:t>term</a:t>
            </a:r>
            <a:r>
              <a:rPr lang="de-DE" sz="1600" noProof="0" dirty="0"/>
              <a:t> </a:t>
            </a:r>
            <a:r>
              <a:rPr lang="de-DE" sz="1600" noProof="0" dirty="0" err="1"/>
              <a:t>papers</a:t>
            </a:r>
            <a:r>
              <a:rPr lang="de-DE" sz="1600" noProof="0" dirty="0"/>
              <a:t> </a:t>
            </a:r>
            <a:r>
              <a:rPr lang="de-DE" sz="1600" noProof="0" dirty="0" err="1"/>
              <a:t>or</a:t>
            </a:r>
            <a:r>
              <a:rPr lang="de-DE" sz="1600" noProof="0" dirty="0"/>
              <a:t> </a:t>
            </a:r>
            <a:r>
              <a:rPr lang="de-DE" sz="1600" noProof="0" dirty="0" err="1"/>
              <a:t>theses</a:t>
            </a:r>
            <a:r>
              <a:rPr lang="de-DE" sz="1600" noProof="0" dirty="0"/>
              <a:t> for </a:t>
            </a:r>
            <a:r>
              <a:rPr lang="de-DE" sz="1600" noProof="0" dirty="0" err="1"/>
              <a:t>them</a:t>
            </a:r>
            <a:endParaRPr lang="de-DE" sz="1600" noProof="0" dirty="0"/>
          </a:p>
          <a:p>
            <a:r>
              <a:rPr lang="de-DE" sz="1400" i="1" noProof="0" dirty="0"/>
              <a:t>Bitkom </a:t>
            </a:r>
            <a:r>
              <a:rPr lang="de-DE" sz="1400" i="1" noProof="0" dirty="0" err="1"/>
              <a:t>study</a:t>
            </a:r>
            <a:r>
              <a:rPr lang="de-DE" sz="1400" i="1" noProof="0" dirty="0"/>
              <a:t> Digital </a:t>
            </a:r>
            <a:r>
              <a:rPr lang="de-DE" sz="1400" i="1" noProof="0" dirty="0" err="1"/>
              <a:t>Universities</a:t>
            </a:r>
            <a:r>
              <a:rPr lang="de-DE" sz="1400" i="1" noProof="0" dirty="0"/>
              <a:t>, 03.2025</a:t>
            </a:r>
          </a:p>
        </p:txBody>
      </p:sp>
      <p:sp>
        <p:nvSpPr>
          <p:cNvPr id="11" name="Oval 10">
            <a:extLst>
              <a:ext uri="{FF2B5EF4-FFF2-40B4-BE49-F238E27FC236}">
                <a16:creationId xmlns:a16="http://schemas.microsoft.com/office/drawing/2014/main" id="{6D8E3DBB-CCC9-1EDC-AA86-F8B7211E60B2}"/>
              </a:ext>
            </a:extLst>
          </p:cNvPr>
          <p:cNvSpPr/>
          <p:nvPr/>
        </p:nvSpPr>
        <p:spPr>
          <a:xfrm>
            <a:off x="1058645" y="3862127"/>
            <a:ext cx="1184375" cy="1184375"/>
          </a:xfrm>
          <a:prstGeom prst="ellipse">
            <a:avLst/>
          </a:pr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2400" b="1" noProof="0"/>
              <a:t>94%</a:t>
            </a:r>
          </a:p>
          <a:p>
            <a:pPr algn="ctr"/>
            <a:r>
              <a:rPr lang="de-DE" sz="1100" b="1" noProof="0"/>
              <a:t>undetected</a:t>
            </a:r>
          </a:p>
        </p:txBody>
      </p:sp>
      <p:sp>
        <p:nvSpPr>
          <p:cNvPr id="12" name="TextBox 11">
            <a:extLst>
              <a:ext uri="{FF2B5EF4-FFF2-40B4-BE49-F238E27FC236}">
                <a16:creationId xmlns:a16="http://schemas.microsoft.com/office/drawing/2014/main" id="{7B51A39A-C915-E784-2F5A-249BE0E6872A}"/>
              </a:ext>
            </a:extLst>
          </p:cNvPr>
          <p:cNvSpPr txBox="1"/>
          <p:nvPr/>
        </p:nvSpPr>
        <p:spPr>
          <a:xfrm>
            <a:off x="2417320" y="3756839"/>
            <a:ext cx="5093329" cy="1477328"/>
          </a:xfrm>
          <a:prstGeom prst="rect">
            <a:avLst/>
          </a:prstGeom>
          <a:noFill/>
        </p:spPr>
        <p:txBody>
          <a:bodyPr wrap="square" rtlCol="0">
            <a:spAutoFit/>
          </a:bodyPr>
          <a:lstStyle/>
          <a:p>
            <a:r>
              <a:rPr lang="de-DE" sz="1600" noProof="0"/>
              <a:t>In one study, 94% of AI-generated submissions went undetected – and on average scored half a grade higher</a:t>
            </a:r>
          </a:p>
          <a:p>
            <a:r>
              <a:rPr lang="de-DE" sz="1400" i="1" noProof="0"/>
              <a:t>A real-</a:t>
            </a:r>
            <a:r>
              <a:rPr lang="de-DE" sz="1400" i="1" noProof="0" err="1"/>
              <a:t>world</a:t>
            </a:r>
            <a:r>
              <a:rPr lang="de-DE" sz="1400" i="1" noProof="0"/>
              <a:t> </a:t>
            </a:r>
            <a:r>
              <a:rPr lang="de-DE" sz="1400" i="1" noProof="0" err="1"/>
              <a:t>test</a:t>
            </a:r>
            <a:r>
              <a:rPr lang="de-DE" sz="1400" i="1" noProof="0"/>
              <a:t> of </a:t>
            </a:r>
            <a:r>
              <a:rPr lang="de-DE" sz="1400" i="1" noProof="0" err="1"/>
              <a:t>artificial</a:t>
            </a:r>
            <a:r>
              <a:rPr lang="de-DE" sz="1400" i="1" noProof="0"/>
              <a:t> </a:t>
            </a:r>
            <a:r>
              <a:rPr lang="de-DE" sz="1400" i="1" noProof="0" err="1"/>
              <a:t>intelligence</a:t>
            </a:r>
            <a:r>
              <a:rPr lang="de-DE" sz="1400" i="1" noProof="0"/>
              <a:t> </a:t>
            </a:r>
            <a:r>
              <a:rPr lang="de-DE" sz="1400" i="1" noProof="0" err="1"/>
              <a:t>infiltration</a:t>
            </a:r>
            <a:r>
              <a:rPr lang="de-DE" sz="1400" i="1" noProof="0"/>
              <a:t> of a </a:t>
            </a:r>
            <a:r>
              <a:rPr lang="de-DE" sz="1400" i="1" noProof="0" err="1"/>
              <a:t>university</a:t>
            </a:r>
            <a:r>
              <a:rPr lang="de-DE" sz="1400" i="1" noProof="0"/>
              <a:t> </a:t>
            </a:r>
            <a:r>
              <a:rPr lang="de-DE" sz="1400" i="1" noProof="0" err="1"/>
              <a:t>examinations</a:t>
            </a:r>
            <a:r>
              <a:rPr lang="de-DE" sz="1400" i="1" noProof="0"/>
              <a:t> </a:t>
            </a:r>
            <a:r>
              <a:rPr lang="de-DE" sz="1400" i="1" noProof="0" err="1"/>
              <a:t>system</a:t>
            </a:r>
            <a:r>
              <a:rPr lang="de-DE" sz="1400" i="1" noProof="0"/>
              <a:t>: A “Turing Test” </a:t>
            </a:r>
            <a:r>
              <a:rPr lang="de-DE" sz="1400" i="1" noProof="0" err="1"/>
              <a:t>case</a:t>
            </a:r>
            <a:r>
              <a:rPr lang="de-DE" sz="1400" i="1" noProof="0"/>
              <a:t> </a:t>
            </a:r>
            <a:r>
              <a:rPr lang="de-DE" sz="1400" i="1" noProof="0" err="1"/>
              <a:t>study</a:t>
            </a:r>
            <a:r>
              <a:rPr lang="de-DE" sz="1400" i="1" noProof="0"/>
              <a:t>, Reading University 06.2024</a:t>
            </a:r>
          </a:p>
        </p:txBody>
      </p:sp>
      <p:pic>
        <p:nvPicPr>
          <p:cNvPr id="14" name="Picture 13" descr="A white text on a black background&#10;&#10;Description automatically generated">
            <a:extLst>
              <a:ext uri="{FF2B5EF4-FFF2-40B4-BE49-F238E27FC236}">
                <a16:creationId xmlns:a16="http://schemas.microsoft.com/office/drawing/2014/main" id="{EB26AC20-E629-4206-D2E6-14D956458A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6125" y="218335"/>
            <a:ext cx="1145667" cy="301030"/>
          </a:xfrm>
          <a:prstGeom prst="rect">
            <a:avLst/>
          </a:prstGeom>
        </p:spPr>
      </p:pic>
      <p:sp>
        <p:nvSpPr>
          <p:cNvPr id="15" name="TextBox 14">
            <a:extLst>
              <a:ext uri="{FF2B5EF4-FFF2-40B4-BE49-F238E27FC236}">
                <a16:creationId xmlns:a16="http://schemas.microsoft.com/office/drawing/2014/main" id="{CF13D23C-DC42-C2C8-9CC4-55592EF3CDFC}"/>
              </a:ext>
            </a:extLst>
          </p:cNvPr>
          <p:cNvSpPr txBox="1"/>
          <p:nvPr/>
        </p:nvSpPr>
        <p:spPr>
          <a:xfrm>
            <a:off x="768718" y="373903"/>
            <a:ext cx="2256065" cy="523220"/>
          </a:xfrm>
          <a:prstGeom prst="rect">
            <a:avLst/>
          </a:prstGeom>
          <a:noFill/>
        </p:spPr>
        <p:txBody>
          <a:bodyPr wrap="square" rtlCol="0">
            <a:spAutoFit/>
          </a:bodyPr>
          <a:lstStyle/>
          <a:p>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Challenges </a:t>
            </a:r>
            <a:r>
              <a:rPr kumimoji="0" lang="de-DE" sz="1400" b="1" u="none" strike="noStrike" cap="none" spc="0" normalizeH="0" baseline="0">
                <a:ln>
                  <a:noFill/>
                </a:ln>
                <a:effectLst/>
                <a:uFillTx/>
                <a:latin typeface="Inter ExtraBold" panose="02000503000000020004" pitchFamily="2" charset="0"/>
                <a:ea typeface="Inter ExtraBold" panose="02000503000000020004" pitchFamily="2" charset="0"/>
                <a:cs typeface="Space Grotesk" pitchFamily="2" charset="77"/>
                <a:sym typeface="Helvetica"/>
              </a:rPr>
              <a:t>2</a:t>
            </a:r>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a:t>
            </a:r>
            <a:r>
              <a:rPr lang="de-DE" sz="1400" b="1">
                <a:latin typeface="Inter ExtraBold" panose="02000503000000020004" pitchFamily="2" charset="0"/>
                <a:ea typeface="Inter ExtraBold" panose="02000503000000020004" pitchFamily="2" charset="0"/>
                <a:cs typeface="Space Grotesk" pitchFamily="2" charset="77"/>
                <a:sym typeface="Helvetica"/>
              </a:rPr>
              <a:t>4</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16" name="Oval 15">
            <a:extLst>
              <a:ext uri="{FF2B5EF4-FFF2-40B4-BE49-F238E27FC236}">
                <a16:creationId xmlns:a16="http://schemas.microsoft.com/office/drawing/2014/main" id="{C025D76D-240B-E4FC-4B48-D31022D44676}"/>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7" name="Slide Number Placeholder 1">
            <a:extLst>
              <a:ext uri="{FF2B5EF4-FFF2-40B4-BE49-F238E27FC236}">
                <a16:creationId xmlns:a16="http://schemas.microsoft.com/office/drawing/2014/main" id="{B084B35E-98B8-A02B-AA5C-1963355CDBEA}"/>
              </a:ext>
            </a:extLst>
          </p:cNvPr>
          <p:cNvSpPr txBox="1">
            <a:spLocks/>
          </p:cNvSpPr>
          <p:nvPr/>
        </p:nvSpPr>
        <p:spPr>
          <a:xfrm>
            <a:off x="11604549" y="6321511"/>
            <a:ext cx="33016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5</a:t>
            </a:fld>
            <a:endParaRPr lang="de-DE" sz="1200" b="1" noProof="0">
              <a:solidFill>
                <a:srgbClr val="FFFFFF"/>
              </a:solidFill>
              <a:latin typeface="Inter ExtraBold" panose="02000503000000020004" pitchFamily="2" charset="0"/>
              <a:ea typeface="Inter ExtraBold" panose="02000503000000020004" pitchFamily="2" charset="0"/>
            </a:endParaRPr>
          </a:p>
        </p:txBody>
      </p:sp>
      <p:sp>
        <p:nvSpPr>
          <p:cNvPr id="3" name="TextBox 5">
            <a:extLst>
              <a:ext uri="{FF2B5EF4-FFF2-40B4-BE49-F238E27FC236}">
                <a16:creationId xmlns:a16="http://schemas.microsoft.com/office/drawing/2014/main" id="{B4D252D1-AA22-B31B-DC93-C53D93FF16CC}"/>
              </a:ext>
            </a:extLst>
          </p:cNvPr>
          <p:cNvSpPr txBox="1"/>
          <p:nvPr/>
        </p:nvSpPr>
        <p:spPr>
          <a:xfrm>
            <a:off x="547150" y="874138"/>
            <a:ext cx="7132335" cy="95410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rIns="45719">
            <a:spAutoFit/>
          </a:bodyPr>
          <a:lstStyle>
            <a:lvl1pPr>
              <a:defRPr sz="3600">
                <a:solidFill>
                  <a:srgbClr val="FFFFFF"/>
                </a:solidFill>
                <a:latin typeface="Space Grotesk Bold"/>
                <a:ea typeface="Space Grotesk Bold"/>
                <a:cs typeface="Space Grotesk Bold"/>
                <a:sym typeface="Space Grotesk Bold"/>
              </a:defRPr>
            </a:lvl1pPr>
          </a:lstStyle>
          <a:p>
            <a:r>
              <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rPr>
              <a:t>Generative AI </a:t>
            </a:r>
            <a:r>
              <a:rPr lang="de-DE" sz="2800" b="1" dirty="0" err="1">
                <a:solidFill>
                  <a:srgbClr val="008080"/>
                </a:solidFill>
                <a:latin typeface="Inter ExtraBold" panose="02000503000000020004" pitchFamily="2" charset="0"/>
                <a:ea typeface="Inter ExtraBold" panose="02000503000000020004" pitchFamily="2" charset="0"/>
                <a:cs typeface="Open Sans" panose="020B0606030504020204" pitchFamily="34" charset="0"/>
              </a:rPr>
              <a:t>is</a:t>
            </a:r>
            <a:r>
              <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rPr>
              <a:t> </a:t>
            </a:r>
            <a:r>
              <a:rPr lang="de-DE" sz="2800" b="1" dirty="0" err="1">
                <a:solidFill>
                  <a:srgbClr val="008080"/>
                </a:solidFill>
                <a:latin typeface="Inter ExtraBold" panose="02000503000000020004" pitchFamily="2" charset="0"/>
                <a:ea typeface="Inter ExtraBold" panose="02000503000000020004" pitchFamily="2" charset="0"/>
                <a:cs typeface="Open Sans" panose="020B0606030504020204" pitchFamily="34" charset="0"/>
              </a:rPr>
              <a:t>changing</a:t>
            </a:r>
            <a:r>
              <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rPr>
              <a:t> </a:t>
            </a:r>
            <a:r>
              <a:rPr lang="de-DE" sz="2800" b="1" dirty="0" err="1">
                <a:solidFill>
                  <a:srgbClr val="008080"/>
                </a:solidFill>
                <a:latin typeface="Inter ExtraBold" panose="02000503000000020004" pitchFamily="2" charset="0"/>
                <a:ea typeface="Inter ExtraBold" panose="02000503000000020004" pitchFamily="2" charset="0"/>
                <a:cs typeface="Open Sans" panose="020B0606030504020204" pitchFamily="34" charset="0"/>
              </a:rPr>
              <a:t>education</a:t>
            </a:r>
            <a:endPar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endParaRPr>
          </a:p>
          <a:p>
            <a:r>
              <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rPr>
              <a:t>and </a:t>
            </a:r>
            <a:r>
              <a:rPr lang="de-DE" sz="2800" b="1" dirty="0" err="1">
                <a:solidFill>
                  <a:srgbClr val="008080"/>
                </a:solidFill>
                <a:latin typeface="Inter ExtraBold" panose="02000503000000020004" pitchFamily="2" charset="0"/>
                <a:ea typeface="Inter ExtraBold" panose="02000503000000020004" pitchFamily="2" charset="0"/>
                <a:cs typeface="Open Sans" panose="020B0606030504020204" pitchFamily="34" charset="0"/>
              </a:rPr>
              <a:t>fueling</a:t>
            </a:r>
            <a:r>
              <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rPr>
              <a:t> </a:t>
            </a:r>
            <a:r>
              <a:rPr lang="de-DE" sz="2800" b="1" dirty="0" err="1">
                <a:solidFill>
                  <a:srgbClr val="008080"/>
                </a:solidFill>
                <a:latin typeface="Inter ExtraBold" panose="02000503000000020004" pitchFamily="2" charset="0"/>
                <a:ea typeface="Inter ExtraBold" panose="02000503000000020004" pitchFamily="2" charset="0"/>
                <a:cs typeface="Open Sans" panose="020B0606030504020204" pitchFamily="34" charset="0"/>
              </a:rPr>
              <a:t>ghostwriting</a:t>
            </a:r>
            <a:r>
              <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rPr>
              <a:t> and </a:t>
            </a:r>
            <a:r>
              <a:rPr lang="de-DE" sz="2800" b="1" dirty="0" err="1">
                <a:solidFill>
                  <a:srgbClr val="008080"/>
                </a:solidFill>
                <a:latin typeface="Inter ExtraBold" panose="02000503000000020004" pitchFamily="2" charset="0"/>
                <a:ea typeface="Inter ExtraBold" panose="02000503000000020004" pitchFamily="2" charset="0"/>
                <a:cs typeface="Open Sans" panose="020B0606030504020204" pitchFamily="34" charset="0"/>
              </a:rPr>
              <a:t>plagiarism</a:t>
            </a:r>
            <a:endParaRPr lang="de-DE" sz="2800" b="1" dirty="0">
              <a:solidFill>
                <a:srgbClr val="008080"/>
              </a:solidFill>
              <a:latin typeface="Inter ExtraBold" panose="02000503000000020004" pitchFamily="2" charset="0"/>
              <a:ea typeface="Inter ExtraBold" panose="02000503000000020004" pitchFamily="2" charset="0"/>
              <a:cs typeface="Open Sans" panose="020B0606030504020204" pitchFamily="34" charset="0"/>
            </a:endParaRPr>
          </a:p>
        </p:txBody>
      </p:sp>
      <p:sp>
        <p:nvSpPr>
          <p:cNvPr id="4" name="TextBox 8">
            <a:extLst>
              <a:ext uri="{FF2B5EF4-FFF2-40B4-BE49-F238E27FC236}">
                <a16:creationId xmlns:a16="http://schemas.microsoft.com/office/drawing/2014/main" id="{400B03C0-3270-0EAD-AF87-C5901526A3C9}"/>
              </a:ext>
            </a:extLst>
          </p:cNvPr>
          <p:cNvSpPr txBox="1"/>
          <p:nvPr/>
        </p:nvSpPr>
        <p:spPr>
          <a:xfrm>
            <a:off x="599090" y="5595559"/>
            <a:ext cx="8612442" cy="584775"/>
          </a:xfrm>
          <a:prstGeom prst="rect">
            <a:avLst/>
          </a:prstGeom>
          <a:noFill/>
        </p:spPr>
        <p:txBody>
          <a:bodyPr wrap="square" rtlCol="0">
            <a:spAutoFit/>
          </a:bodyPr>
          <a:lstStyle/>
          <a:p>
            <a:r>
              <a:rPr lang="de-DE" sz="1600" noProof="0" dirty="0">
                <a:sym typeface="Wingdings" panose="05000000000000000000" pitchFamily="2" charset="2"/>
              </a:rPr>
              <a:t> This </a:t>
            </a:r>
            <a:r>
              <a:rPr lang="de-DE" sz="1600" noProof="0" dirty="0" err="1">
                <a:sym typeface="Wingdings" panose="05000000000000000000" pitchFamily="2" charset="2"/>
              </a:rPr>
              <a:t>is</a:t>
            </a:r>
            <a:r>
              <a:rPr lang="de-DE" sz="1600" noProof="0" dirty="0">
                <a:sym typeface="Wingdings" panose="05000000000000000000" pitchFamily="2" charset="2"/>
              </a:rPr>
              <a:t> not </a:t>
            </a:r>
            <a:r>
              <a:rPr lang="de-DE" sz="1600" noProof="0" dirty="0" err="1">
                <a:sym typeface="Wingdings" panose="05000000000000000000" pitchFamily="2" charset="2"/>
              </a:rPr>
              <a:t>new</a:t>
            </a:r>
            <a:r>
              <a:rPr lang="de-DE" sz="1600" noProof="0" dirty="0">
                <a:sym typeface="Wingdings" panose="05000000000000000000" pitchFamily="2" charset="2"/>
              </a:rPr>
              <a:t>! And </a:t>
            </a:r>
            <a:r>
              <a:rPr lang="de-DE" sz="1600" noProof="0" dirty="0" err="1">
                <a:sym typeface="Wingdings" panose="05000000000000000000" pitchFamily="2" charset="2"/>
              </a:rPr>
              <a:t>across</a:t>
            </a:r>
            <a:r>
              <a:rPr lang="de-DE" sz="1600" noProof="0" dirty="0">
                <a:sym typeface="Wingdings" panose="05000000000000000000" pitchFamily="2" charset="2"/>
              </a:rPr>
              <a:t> </a:t>
            </a:r>
            <a:r>
              <a:rPr lang="de-DE" sz="1600" noProof="0" dirty="0" err="1">
                <a:sym typeface="Wingdings" panose="05000000000000000000" pitchFamily="2" charset="2"/>
              </a:rPr>
              <a:t>studies</a:t>
            </a:r>
            <a:r>
              <a:rPr lang="de-DE" sz="1600" noProof="0" dirty="0">
                <a:sym typeface="Wingdings" panose="05000000000000000000" pitchFamily="2" charset="2"/>
              </a:rPr>
              <a:t> (e.g. HEPI) the </a:t>
            </a:r>
            <a:r>
              <a:rPr lang="de-DE" sz="1600" noProof="0" dirty="0" err="1">
                <a:sym typeface="Wingdings" panose="05000000000000000000" pitchFamily="2" charset="2"/>
              </a:rPr>
              <a:t>numbers</a:t>
            </a:r>
            <a:r>
              <a:rPr lang="de-DE" sz="1600" noProof="0" dirty="0">
                <a:sym typeface="Wingdings" panose="05000000000000000000" pitchFamily="2" charset="2"/>
              </a:rPr>
              <a:t>, </a:t>
            </a:r>
            <a:br>
              <a:rPr lang="de-DE" sz="1600" noProof="0" dirty="0">
                <a:sym typeface="Wingdings" panose="05000000000000000000" pitchFamily="2" charset="2"/>
              </a:rPr>
            </a:br>
            <a:r>
              <a:rPr lang="de-DE" sz="1600" noProof="0" dirty="0">
                <a:sym typeface="Wingdings" panose="05000000000000000000" pitchFamily="2" charset="2"/>
              </a:rPr>
              <a:t>     </a:t>
            </a:r>
            <a:r>
              <a:rPr lang="de-DE" sz="800" noProof="0" dirty="0">
                <a:sym typeface="Wingdings" panose="05000000000000000000" pitchFamily="2" charset="2"/>
              </a:rPr>
              <a:t> </a:t>
            </a:r>
            <a:r>
              <a:rPr lang="de-DE" sz="1600" noProof="0" dirty="0" err="1">
                <a:sym typeface="Wingdings" panose="05000000000000000000" pitchFamily="2" charset="2"/>
              </a:rPr>
              <a:t>if</a:t>
            </a:r>
            <a:r>
              <a:rPr lang="de-DE" sz="1600" noProof="0" dirty="0">
                <a:sym typeface="Wingdings" panose="05000000000000000000" pitchFamily="2" charset="2"/>
              </a:rPr>
              <a:t> </a:t>
            </a:r>
            <a:r>
              <a:rPr lang="de-DE" sz="1600" dirty="0" err="1">
                <a:sym typeface="Wingdings" panose="05000000000000000000" pitchFamily="2" charset="2"/>
              </a:rPr>
              <a:t>changing</a:t>
            </a:r>
            <a:r>
              <a:rPr lang="de-DE" sz="1600" noProof="0" dirty="0">
                <a:sym typeface="Wingdings" panose="05000000000000000000" pitchFamily="2" charset="2"/>
              </a:rPr>
              <a:t>, </a:t>
            </a:r>
            <a:r>
              <a:rPr lang="de-DE" sz="1600" noProof="0" dirty="0" err="1">
                <a:sym typeface="Wingdings" panose="05000000000000000000" pitchFamily="2" charset="2"/>
              </a:rPr>
              <a:t>clearly</a:t>
            </a:r>
            <a:r>
              <a:rPr lang="de-DE" sz="1600" noProof="0" dirty="0">
                <a:sym typeface="Wingdings" panose="05000000000000000000" pitchFamily="2" charset="2"/>
              </a:rPr>
              <a:t> </a:t>
            </a:r>
            <a:r>
              <a:rPr lang="de-DE" sz="1600" noProof="0" dirty="0" err="1">
                <a:sym typeface="Wingdings" panose="05000000000000000000" pitchFamily="2" charset="2"/>
              </a:rPr>
              <a:t>increase</a:t>
            </a:r>
            <a:r>
              <a:rPr lang="de-DE" sz="1600" noProof="0" dirty="0">
                <a:sym typeface="Wingdings" panose="05000000000000000000" pitchFamily="2" charset="2"/>
              </a:rPr>
              <a:t> </a:t>
            </a:r>
            <a:r>
              <a:rPr lang="de-DE" sz="1600" noProof="0" dirty="0" err="1">
                <a:sym typeface="Wingdings" panose="05000000000000000000" pitchFamily="2" charset="2"/>
              </a:rPr>
              <a:t>since</a:t>
            </a:r>
            <a:r>
              <a:rPr lang="de-DE" sz="1600" noProof="0" dirty="0">
                <a:sym typeface="Wingdings" panose="05000000000000000000" pitchFamily="2" charset="2"/>
              </a:rPr>
              <a:t> 2024.</a:t>
            </a:r>
            <a:endParaRPr lang="de-DE" sz="1400" i="1" noProof="0" dirty="0"/>
          </a:p>
        </p:txBody>
      </p:sp>
    </p:spTree>
    <p:extLst>
      <p:ext uri="{BB962C8B-B14F-4D97-AF65-F5344CB8AC3E}">
        <p14:creationId xmlns:p14="http://schemas.microsoft.com/office/powerpoint/2010/main" val="3510330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E077E-3C20-D201-2406-E5B20322BC0A}"/>
            </a:ext>
          </a:extLst>
        </p:cNvPr>
        <p:cNvGrpSpPr/>
        <p:nvPr/>
      </p:nvGrpSpPr>
      <p:grpSpPr>
        <a:xfrm>
          <a:off x="0" y="0"/>
          <a:ext cx="0" cy="0"/>
          <a:chOff x="0" y="0"/>
          <a:chExt cx="0" cy="0"/>
        </a:xfrm>
      </p:grpSpPr>
      <p:sp>
        <p:nvSpPr>
          <p:cNvPr id="67" name="Rectangle 66">
            <a:extLst>
              <a:ext uri="{FF2B5EF4-FFF2-40B4-BE49-F238E27FC236}">
                <a16:creationId xmlns:a16="http://schemas.microsoft.com/office/drawing/2014/main" id="{BFBE948E-2B57-1B9A-EE0E-443D68C5FD21}"/>
              </a:ext>
            </a:extLst>
          </p:cNvPr>
          <p:cNvSpPr/>
          <p:nvPr/>
        </p:nvSpPr>
        <p:spPr>
          <a:xfrm>
            <a:off x="0" y="24964"/>
            <a:ext cx="10635441" cy="6858000"/>
          </a:xfrm>
          <a:prstGeom prst="rect">
            <a:avLst/>
          </a:prstGeom>
          <a:gradFill>
            <a:gsLst>
              <a:gs pos="0">
                <a:schemeClr val="bg1"/>
              </a:gs>
              <a:gs pos="100000">
                <a:srgbClr val="E6F2F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5" name="Picture 4">
            <a:extLst>
              <a:ext uri="{FF2B5EF4-FFF2-40B4-BE49-F238E27FC236}">
                <a16:creationId xmlns:a16="http://schemas.microsoft.com/office/drawing/2014/main" id="{4F2296EB-8280-39D4-478C-097C3FF6EFA8}"/>
              </a:ext>
            </a:extLst>
          </p:cNvPr>
          <p:cNvPicPr>
            <a:picLocks noChangeAspect="1"/>
          </p:cNvPicPr>
          <p:nvPr/>
        </p:nvPicPr>
        <p:blipFill>
          <a:blip r:embed="rId3">
            <a:extLst>
              <a:ext uri="{28A0092B-C50C-407E-A947-70E740481C1C}">
                <a14:useLocalDpi xmlns:a14="http://schemas.microsoft.com/office/drawing/2010/main" val="0"/>
              </a:ext>
            </a:extLst>
          </a:blip>
          <a:srcRect t="51785" b="-51785"/>
          <a:stretch>
            <a:fillRect/>
          </a:stretch>
        </p:blipFill>
        <p:spPr>
          <a:xfrm>
            <a:off x="4177053" y="4680000"/>
            <a:ext cx="2691278" cy="3111792"/>
          </a:xfrm>
          <a:prstGeom prst="rect">
            <a:avLst/>
          </a:prstGeom>
        </p:spPr>
      </p:pic>
      <p:pic>
        <p:nvPicPr>
          <p:cNvPr id="4" name="Picture 3">
            <a:extLst>
              <a:ext uri="{FF2B5EF4-FFF2-40B4-BE49-F238E27FC236}">
                <a16:creationId xmlns:a16="http://schemas.microsoft.com/office/drawing/2014/main" id="{98517AF6-24AE-93FD-620E-10921F53F8A7}"/>
              </a:ext>
            </a:extLst>
          </p:cNvPr>
          <p:cNvPicPr>
            <a:picLocks noChangeAspect="1"/>
          </p:cNvPicPr>
          <p:nvPr/>
        </p:nvPicPr>
        <p:blipFill>
          <a:blip r:embed="rId3">
            <a:extLst>
              <a:ext uri="{28A0092B-C50C-407E-A947-70E740481C1C}">
                <a14:useLocalDpi xmlns:a14="http://schemas.microsoft.com/office/drawing/2010/main" val="0"/>
              </a:ext>
            </a:extLst>
          </a:blip>
          <a:srcRect t="51811" b="-51811"/>
          <a:stretch>
            <a:fillRect/>
          </a:stretch>
        </p:blipFill>
        <p:spPr>
          <a:xfrm>
            <a:off x="494495" y="4680000"/>
            <a:ext cx="2691278" cy="3111792"/>
          </a:xfrm>
          <a:prstGeom prst="rect">
            <a:avLst/>
          </a:prstGeom>
        </p:spPr>
      </p:pic>
      <p:sp>
        <p:nvSpPr>
          <p:cNvPr id="69" name="Rectangle 68">
            <a:extLst>
              <a:ext uri="{FF2B5EF4-FFF2-40B4-BE49-F238E27FC236}">
                <a16:creationId xmlns:a16="http://schemas.microsoft.com/office/drawing/2014/main" id="{22BB7DDE-4B31-73DE-DC95-3CE3A38A9D9D}"/>
              </a:ext>
            </a:extLst>
          </p:cNvPr>
          <p:cNvSpPr/>
          <p:nvPr/>
        </p:nvSpPr>
        <p:spPr>
          <a:xfrm>
            <a:off x="9935935" y="12206"/>
            <a:ext cx="2256065" cy="6858000"/>
          </a:xfrm>
          <a:prstGeom prst="rect">
            <a:avLst/>
          </a:prstGeom>
          <a:solidFill>
            <a:srgbClr val="54AA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73" name="TextBox 5">
            <a:extLst>
              <a:ext uri="{FF2B5EF4-FFF2-40B4-BE49-F238E27FC236}">
                <a16:creationId xmlns:a16="http://schemas.microsoft.com/office/drawing/2014/main" id="{7DB2B7BC-6DC5-F732-430A-7F1C3507BBBF}"/>
              </a:ext>
            </a:extLst>
          </p:cNvPr>
          <p:cNvSpPr txBox="1"/>
          <p:nvPr/>
        </p:nvSpPr>
        <p:spPr>
          <a:xfrm>
            <a:off x="547150" y="874138"/>
            <a:ext cx="7132335" cy="9541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3600">
                <a:solidFill>
                  <a:srgbClr val="FFFFFF"/>
                </a:solidFill>
                <a:latin typeface="Space Grotesk Bold"/>
                <a:ea typeface="Space Grotesk Bold"/>
                <a:cs typeface="Space Grotesk Bold"/>
                <a:sym typeface="Space Grotesk Bold"/>
              </a:defRPr>
            </a:lvl1pPr>
          </a:lstStyle>
          <a:p>
            <a:r>
              <a:rPr lang="de-DE" sz="2800" b="1" noProof="0">
                <a:solidFill>
                  <a:srgbClr val="008080"/>
                </a:solidFill>
                <a:latin typeface="Inter ExtraBold" panose="02000503000000020004" pitchFamily="2" charset="0"/>
                <a:ea typeface="Inter ExtraBold" panose="02000503000000020004" pitchFamily="2" charset="0"/>
              </a:rPr>
              <a:t>Generative AI pushes existing tools to their limits:</a:t>
            </a:r>
          </a:p>
        </p:txBody>
      </p:sp>
      <p:pic>
        <p:nvPicPr>
          <p:cNvPr id="93" name="Picture 92" descr="A black background with yellow dots&#10;&#10;AI-generated content may be incorrect.">
            <a:extLst>
              <a:ext uri="{FF2B5EF4-FFF2-40B4-BE49-F238E27FC236}">
                <a16:creationId xmlns:a16="http://schemas.microsoft.com/office/drawing/2014/main" id="{CD4ABE43-01A7-2B53-107B-4A1B1C14FC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3574" y="1315278"/>
            <a:ext cx="1087958" cy="966107"/>
          </a:xfrm>
          <a:prstGeom prst="rect">
            <a:avLst/>
          </a:prstGeom>
          <a:ln>
            <a:noFill/>
          </a:ln>
        </p:spPr>
      </p:pic>
      <p:sp>
        <p:nvSpPr>
          <p:cNvPr id="94" name="TextBox 93">
            <a:extLst>
              <a:ext uri="{FF2B5EF4-FFF2-40B4-BE49-F238E27FC236}">
                <a16:creationId xmlns:a16="http://schemas.microsoft.com/office/drawing/2014/main" id="{E1D7B54B-2B56-6881-DF38-E80E1769C1F3}"/>
              </a:ext>
            </a:extLst>
          </p:cNvPr>
          <p:cNvSpPr txBox="1"/>
          <p:nvPr/>
        </p:nvSpPr>
        <p:spPr>
          <a:xfrm>
            <a:off x="768718" y="373903"/>
            <a:ext cx="2759485" cy="307777"/>
          </a:xfrm>
          <a:prstGeom prst="rect">
            <a:avLst/>
          </a:prstGeom>
          <a:noFill/>
        </p:spPr>
        <p:txBody>
          <a:bodyPr wrap="square" rtlCol="0">
            <a:spAutoFit/>
          </a:bodyPr>
          <a:lstStyle/>
          <a:p>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Challenges </a:t>
            </a:r>
            <a:r>
              <a:rPr lang="de-DE" sz="1400" b="1">
                <a:latin typeface="Inter ExtraBold" panose="02000503000000020004" pitchFamily="2" charset="0"/>
                <a:ea typeface="Inter ExtraBold" panose="02000503000000020004" pitchFamily="2" charset="0"/>
                <a:cs typeface="Space Grotesk" pitchFamily="2" charset="77"/>
                <a:sym typeface="Helvetica"/>
              </a:rPr>
              <a:t>3</a:t>
            </a:r>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/4</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95" name="Oval 94">
            <a:extLst>
              <a:ext uri="{FF2B5EF4-FFF2-40B4-BE49-F238E27FC236}">
                <a16:creationId xmlns:a16="http://schemas.microsoft.com/office/drawing/2014/main" id="{637A8E35-0108-88B1-AC1D-8C7FE287498A}"/>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96" name="Slide Number Placeholder 1">
            <a:extLst>
              <a:ext uri="{FF2B5EF4-FFF2-40B4-BE49-F238E27FC236}">
                <a16:creationId xmlns:a16="http://schemas.microsoft.com/office/drawing/2014/main" id="{38B949D5-8FB8-9AEB-6B8A-65FAAEC01E1B}"/>
              </a:ext>
            </a:extLst>
          </p:cNvPr>
          <p:cNvSpPr txBox="1">
            <a:spLocks/>
          </p:cNvSpPr>
          <p:nvPr/>
        </p:nvSpPr>
        <p:spPr>
          <a:xfrm>
            <a:off x="11604549" y="6321511"/>
            <a:ext cx="33016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6</a:t>
            </a:fld>
            <a:endParaRPr lang="de-DE" sz="1200" b="1" noProof="0">
              <a:solidFill>
                <a:srgbClr val="FFFFFF"/>
              </a:solidFill>
              <a:latin typeface="Inter ExtraBold" panose="02000503000000020004" pitchFamily="2" charset="0"/>
              <a:ea typeface="Inter ExtraBold" panose="02000503000000020004" pitchFamily="2" charset="0"/>
            </a:endParaRPr>
          </a:p>
        </p:txBody>
      </p:sp>
      <p:sp>
        <p:nvSpPr>
          <p:cNvPr id="2" name="Google Shape;19;p1">
            <a:extLst>
              <a:ext uri="{FF2B5EF4-FFF2-40B4-BE49-F238E27FC236}">
                <a16:creationId xmlns:a16="http://schemas.microsoft.com/office/drawing/2014/main" id="{8F8B8DEC-3257-5C32-80F2-0BD4F4A960EF}"/>
              </a:ext>
            </a:extLst>
          </p:cNvPr>
          <p:cNvSpPr>
            <a:spLocks/>
          </p:cNvSpPr>
          <p:nvPr/>
        </p:nvSpPr>
        <p:spPr>
          <a:xfrm>
            <a:off x="5860353" y="3921053"/>
            <a:ext cx="2253301" cy="31374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spAutoFit/>
          </a:bodyPr>
          <a:lstStyle>
            <a:lvl1pPr>
              <a:lnSpc>
                <a:spcPct val="150000"/>
              </a:lnSpc>
              <a:defRPr sz="1200">
                <a:solidFill>
                  <a:srgbClr val="595959"/>
                </a:solidFill>
              </a:defRPr>
            </a:lvl1pPr>
          </a:lstStyle>
          <a:p>
            <a:endParaRPr lang="de-DE" noProof="0"/>
          </a:p>
        </p:txBody>
      </p:sp>
      <p:sp>
        <p:nvSpPr>
          <p:cNvPr id="17" name="Google Shape;937;p16">
            <a:extLst>
              <a:ext uri="{FF2B5EF4-FFF2-40B4-BE49-F238E27FC236}">
                <a16:creationId xmlns:a16="http://schemas.microsoft.com/office/drawing/2014/main" id="{0175AA8F-50CE-9D4D-0A52-82E7388E66FB}"/>
              </a:ext>
            </a:extLst>
          </p:cNvPr>
          <p:cNvSpPr/>
          <p:nvPr/>
        </p:nvSpPr>
        <p:spPr>
          <a:xfrm>
            <a:off x="599821" y="2271073"/>
            <a:ext cx="3255135" cy="584733"/>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defRPr sz="2000">
                <a:solidFill>
                  <a:srgbClr val="3F3F3F"/>
                </a:solidFill>
                <a:latin typeface="Space Grotesk Bold"/>
                <a:ea typeface="Space Grotesk Bold"/>
                <a:cs typeface="Space Grotesk Bold"/>
                <a:sym typeface="Space Grotesk Bold"/>
              </a:defRPr>
            </a:lvl1pPr>
          </a:lstStyle>
          <a:p>
            <a:r>
              <a:rPr lang="de-DE" sz="1600" noProof="0">
                <a:solidFill>
                  <a:schemeClr val="tx1"/>
                </a:solidFill>
                <a:latin typeface="+mn-lt"/>
                <a:ea typeface="Inter" panose="02000503000000020004" pitchFamily="2" charset="0"/>
              </a:rPr>
              <a:t>Cheaters </a:t>
            </a:r>
            <a:r>
              <a:rPr lang="de-DE" sz="1600" b="1" noProof="0">
                <a:solidFill>
                  <a:schemeClr val="tx1"/>
                </a:solidFill>
                <a:latin typeface="+mn-lt"/>
                <a:ea typeface="Inter" panose="02000503000000020004" pitchFamily="2" charset="0"/>
              </a:rPr>
              <a:t>evade plagiarism checks </a:t>
            </a:r>
            <a:r>
              <a:rPr lang="de-DE" sz="1600" noProof="0">
                <a:solidFill>
                  <a:schemeClr val="tx1"/>
                </a:solidFill>
                <a:latin typeface="+mn-lt"/>
                <a:ea typeface="Inter" panose="02000503000000020004" pitchFamily="2" charset="0"/>
              </a:rPr>
              <a:t>by paraphrasing with AI</a:t>
            </a:r>
            <a:endParaRPr lang="de-DE" sz="1600" noProof="0">
              <a:solidFill>
                <a:schemeClr val="tx1"/>
              </a:solidFill>
              <a:latin typeface="+mn-lt"/>
              <a:ea typeface="Inter" panose="02000503000000020004" pitchFamily="2" charset="0"/>
              <a:cs typeface="Open Sans" panose="020B0606030504020204" pitchFamily="34" charset="0"/>
              <a:sym typeface="Wingdings" panose="05000000000000000000" pitchFamily="2" charset="2"/>
            </a:endParaRPr>
          </a:p>
        </p:txBody>
      </p:sp>
      <p:pic>
        <p:nvPicPr>
          <p:cNvPr id="47" name="Picture 46">
            <a:extLst>
              <a:ext uri="{FF2B5EF4-FFF2-40B4-BE49-F238E27FC236}">
                <a16:creationId xmlns:a16="http://schemas.microsoft.com/office/drawing/2014/main" id="{FBB374B3-EE39-3151-A4EF-49BE5DF0BEB2}"/>
              </a:ext>
            </a:extLst>
          </p:cNvPr>
          <p:cNvPicPr>
            <a:picLocks noChangeAspect="1"/>
          </p:cNvPicPr>
          <p:nvPr/>
        </p:nvPicPr>
        <p:blipFill>
          <a:blip r:embed="rId3">
            <a:extLst>
              <a:ext uri="{28A0092B-C50C-407E-A947-70E740481C1C}">
                <a14:useLocalDpi xmlns:a14="http://schemas.microsoft.com/office/drawing/2010/main" val="0"/>
              </a:ext>
            </a:extLst>
          </a:blip>
          <a:srcRect t="-50176" b="50176"/>
          <a:stretch>
            <a:fillRect/>
          </a:stretch>
        </p:blipFill>
        <p:spPr>
          <a:xfrm>
            <a:off x="494495" y="1512000"/>
            <a:ext cx="2691278" cy="3111792"/>
          </a:xfrm>
          <a:prstGeom prst="rect">
            <a:avLst/>
          </a:prstGeom>
        </p:spPr>
      </p:pic>
      <p:sp>
        <p:nvSpPr>
          <p:cNvPr id="48" name="TextBox 47">
            <a:extLst>
              <a:ext uri="{FF2B5EF4-FFF2-40B4-BE49-F238E27FC236}">
                <a16:creationId xmlns:a16="http://schemas.microsoft.com/office/drawing/2014/main" id="{057A7550-C87D-8B20-2C80-22547A2AC45A}"/>
              </a:ext>
            </a:extLst>
          </p:cNvPr>
          <p:cNvSpPr txBox="1"/>
          <p:nvPr/>
        </p:nvSpPr>
        <p:spPr>
          <a:xfrm>
            <a:off x="566179" y="3175509"/>
            <a:ext cx="1024958" cy="231089"/>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Web source</a:t>
            </a:r>
          </a:p>
        </p:txBody>
      </p:sp>
      <p:sp>
        <p:nvSpPr>
          <p:cNvPr id="49" name="TextBox 48">
            <a:extLst>
              <a:ext uri="{FF2B5EF4-FFF2-40B4-BE49-F238E27FC236}">
                <a16:creationId xmlns:a16="http://schemas.microsoft.com/office/drawing/2014/main" id="{DBE17EB0-4BC3-51C3-8625-7DB727B0D678}"/>
              </a:ext>
            </a:extLst>
          </p:cNvPr>
          <p:cNvSpPr txBox="1"/>
          <p:nvPr/>
        </p:nvSpPr>
        <p:spPr>
          <a:xfrm>
            <a:off x="1783009" y="3175509"/>
            <a:ext cx="1371411" cy="231154"/>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Final text</a:t>
            </a:r>
          </a:p>
        </p:txBody>
      </p:sp>
      <p:sp>
        <p:nvSpPr>
          <p:cNvPr id="50" name="TextBox 49">
            <a:extLst>
              <a:ext uri="{FF2B5EF4-FFF2-40B4-BE49-F238E27FC236}">
                <a16:creationId xmlns:a16="http://schemas.microsoft.com/office/drawing/2014/main" id="{35FD10F1-EEB8-88B6-C937-2F1E28FCEF4C}"/>
              </a:ext>
            </a:extLst>
          </p:cNvPr>
          <p:cNvSpPr txBox="1"/>
          <p:nvPr/>
        </p:nvSpPr>
        <p:spPr>
          <a:xfrm>
            <a:off x="566180" y="4693228"/>
            <a:ext cx="1149831" cy="231089"/>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Generative AI</a:t>
            </a:r>
          </a:p>
        </p:txBody>
      </p:sp>
      <p:sp>
        <p:nvSpPr>
          <p:cNvPr id="51" name="TextBox 50">
            <a:extLst>
              <a:ext uri="{FF2B5EF4-FFF2-40B4-BE49-F238E27FC236}">
                <a16:creationId xmlns:a16="http://schemas.microsoft.com/office/drawing/2014/main" id="{E4690B38-6177-4D43-4513-C9D79AA95F0F}"/>
              </a:ext>
            </a:extLst>
          </p:cNvPr>
          <p:cNvSpPr txBox="1"/>
          <p:nvPr/>
        </p:nvSpPr>
        <p:spPr>
          <a:xfrm>
            <a:off x="1783009" y="4693228"/>
            <a:ext cx="1181742" cy="231089"/>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New text</a:t>
            </a:r>
          </a:p>
        </p:txBody>
      </p:sp>
      <p:sp>
        <p:nvSpPr>
          <p:cNvPr id="52" name="TextBox 51">
            <a:extLst>
              <a:ext uri="{FF2B5EF4-FFF2-40B4-BE49-F238E27FC236}">
                <a16:creationId xmlns:a16="http://schemas.microsoft.com/office/drawing/2014/main" id="{671B043C-DE52-851F-B68E-89DEF97EDAD1}"/>
              </a:ext>
            </a:extLst>
          </p:cNvPr>
          <p:cNvSpPr txBox="1"/>
          <p:nvPr/>
        </p:nvSpPr>
        <p:spPr>
          <a:xfrm>
            <a:off x="2756474" y="3533489"/>
            <a:ext cx="1091145" cy="902683"/>
          </a:xfrm>
          <a:prstGeom prst="rect">
            <a:avLst/>
          </a:prstGeom>
          <a:noFill/>
        </p:spPr>
        <p:txBody>
          <a:bodyPr wrap="square" rtlCol="0">
            <a:spAutoFit/>
          </a:bodyPr>
          <a:lstStyle/>
          <a:p>
            <a:pPr>
              <a:lnSpc>
                <a:spcPts val="1000"/>
              </a:lnSpc>
              <a:spcAft>
                <a:spcPts val="300"/>
              </a:spcAft>
            </a:pPr>
            <a:r>
              <a:rPr lang="de-DE" sz="1400" b="1" noProof="0">
                <a:ea typeface="Inter ExtraBold" panose="02000503000000020004" pitchFamily="2" charset="0"/>
              </a:rPr>
              <a:t>STANDARD</a:t>
            </a:r>
          </a:p>
          <a:p>
            <a:pPr>
              <a:lnSpc>
                <a:spcPts val="1000"/>
              </a:lnSpc>
              <a:spcAft>
                <a:spcPts val="300"/>
              </a:spcAft>
            </a:pPr>
            <a:r>
              <a:rPr lang="de-DE" sz="1400" b="1" noProof="0">
                <a:ea typeface="Inter ExtraBold" panose="02000503000000020004" pitchFamily="2" charset="0"/>
              </a:rPr>
              <a:t> </a:t>
            </a:r>
          </a:p>
          <a:p>
            <a:pPr>
              <a:lnSpc>
                <a:spcPts val="1000"/>
              </a:lnSpc>
              <a:spcAft>
                <a:spcPts val="300"/>
              </a:spcAft>
            </a:pPr>
            <a:r>
              <a:rPr lang="de-DE" sz="1400" b="1" noProof="0">
                <a:ea typeface="Inter ExtraBold" panose="02000503000000020004" pitchFamily="2" charset="0"/>
              </a:rPr>
              <a:t>Plagiarism</a:t>
            </a:r>
          </a:p>
          <a:p>
            <a:pPr>
              <a:lnSpc>
                <a:spcPts val="1000"/>
              </a:lnSpc>
              <a:spcAft>
                <a:spcPts val="300"/>
              </a:spcAft>
            </a:pPr>
            <a:r>
              <a:rPr lang="de-DE" sz="1400" b="1" noProof="0" err="1">
                <a:ea typeface="Inter ExtraBold" panose="02000503000000020004" pitchFamily="2" charset="0"/>
              </a:rPr>
              <a:t>check</a:t>
            </a:r>
            <a:endParaRPr lang="de-DE" sz="1400" b="1" noProof="0">
              <a:ea typeface="Inter ExtraBold" panose="02000503000000020004" pitchFamily="2" charset="0"/>
            </a:endParaRPr>
          </a:p>
          <a:p>
            <a:pPr>
              <a:lnSpc>
                <a:spcPts val="1000"/>
              </a:lnSpc>
              <a:spcAft>
                <a:spcPts val="300"/>
              </a:spcAft>
            </a:pPr>
            <a:r>
              <a:rPr lang="de-DE" sz="1400" b="1" noProof="0">
                <a:solidFill>
                  <a:srgbClr val="008080"/>
                </a:solidFill>
                <a:ea typeface="Inter ExtraBold" panose="02000503000000020004" pitchFamily="2" charset="0"/>
              </a:rPr>
              <a:t>works</a:t>
            </a:r>
          </a:p>
        </p:txBody>
      </p:sp>
      <p:sp>
        <p:nvSpPr>
          <p:cNvPr id="53" name="TextBox 52">
            <a:extLst>
              <a:ext uri="{FF2B5EF4-FFF2-40B4-BE49-F238E27FC236}">
                <a16:creationId xmlns:a16="http://schemas.microsoft.com/office/drawing/2014/main" id="{28BDE5EF-AC8F-0067-1DE5-72A4886048AE}"/>
              </a:ext>
            </a:extLst>
          </p:cNvPr>
          <p:cNvSpPr txBox="1"/>
          <p:nvPr/>
        </p:nvSpPr>
        <p:spPr>
          <a:xfrm>
            <a:off x="2756475" y="4994991"/>
            <a:ext cx="1260877" cy="909544"/>
          </a:xfrm>
          <a:prstGeom prst="rect">
            <a:avLst/>
          </a:prstGeom>
          <a:noFill/>
        </p:spPr>
        <p:txBody>
          <a:bodyPr wrap="square" rtlCol="0">
            <a:spAutoFit/>
          </a:bodyPr>
          <a:lstStyle/>
          <a:p>
            <a:pPr>
              <a:lnSpc>
                <a:spcPts val="1000"/>
              </a:lnSpc>
              <a:spcAft>
                <a:spcPts val="300"/>
              </a:spcAft>
            </a:pPr>
            <a:r>
              <a:rPr lang="de-DE" sz="1600" b="1" noProof="0">
                <a:ea typeface="Inter ExtraBold" panose="02000503000000020004" pitchFamily="2" charset="0"/>
              </a:rPr>
              <a:t>SMART</a:t>
            </a:r>
          </a:p>
          <a:p>
            <a:pPr>
              <a:lnSpc>
                <a:spcPts val="1000"/>
              </a:lnSpc>
              <a:spcAft>
                <a:spcPts val="300"/>
              </a:spcAft>
            </a:pPr>
            <a:endParaRPr lang="de-DE" sz="1600" b="1" noProof="0">
              <a:ea typeface="Inter ExtraBold" panose="02000503000000020004" pitchFamily="2" charset="0"/>
            </a:endParaRPr>
          </a:p>
          <a:p>
            <a:pPr>
              <a:lnSpc>
                <a:spcPts val="1000"/>
              </a:lnSpc>
              <a:spcAft>
                <a:spcPts val="300"/>
              </a:spcAft>
            </a:pPr>
            <a:r>
              <a:rPr lang="de-DE" sz="1600" b="1" noProof="0">
                <a:ea typeface="Inter ExtraBold" panose="02000503000000020004" pitchFamily="2" charset="0"/>
              </a:rPr>
              <a:t>Plagiarism</a:t>
            </a:r>
          </a:p>
          <a:p>
            <a:pPr>
              <a:lnSpc>
                <a:spcPts val="1000"/>
              </a:lnSpc>
              <a:spcAft>
                <a:spcPts val="300"/>
              </a:spcAft>
            </a:pPr>
            <a:r>
              <a:rPr lang="de-DE" sz="1600" b="1" noProof="0">
                <a:ea typeface="Inter ExtraBold" panose="02000503000000020004" pitchFamily="2" charset="0"/>
              </a:rPr>
              <a:t>check</a:t>
            </a:r>
          </a:p>
          <a:p>
            <a:pPr>
              <a:lnSpc>
                <a:spcPts val="1000"/>
              </a:lnSpc>
              <a:spcAft>
                <a:spcPts val="300"/>
              </a:spcAft>
            </a:pPr>
            <a:r>
              <a:rPr lang="de-DE" sz="1600" b="1" noProof="0">
                <a:solidFill>
                  <a:srgbClr val="CB344B"/>
                </a:solidFill>
                <a:ea typeface="Inter ExtraBold" panose="02000503000000020004" pitchFamily="2" charset="0"/>
              </a:rPr>
              <a:t>fails</a:t>
            </a:r>
          </a:p>
        </p:txBody>
      </p:sp>
      <p:pic>
        <p:nvPicPr>
          <p:cNvPr id="18" name="Graphic 17">
            <a:extLst>
              <a:ext uri="{FF2B5EF4-FFF2-40B4-BE49-F238E27FC236}">
                <a16:creationId xmlns:a16="http://schemas.microsoft.com/office/drawing/2014/main" id="{0EEF0BC0-E1D4-ECFE-B94F-123B1D10A6CA}"/>
              </a:ext>
            </a:extLst>
          </p:cNvPr>
          <p:cNvPicPr/>
          <p:nvPr/>
        </p:nvPicPr>
        <p:blipFill>
          <a:blip>
            <a:extLst>
              <a:ext uri="{96DAC541-7B7A-43D3-8B79-37D633B846F1}">
                <asvg:svgBlip xmlns:asvg="http://schemas.microsoft.com/office/drawing/2016/SVG/main" r:embed="rId5"/>
              </a:ext>
            </a:extLst>
          </a:blip>
          <a:stretch>
            <a:fillRect/>
          </a:stretch>
        </p:blipFill>
        <p:spPr>
          <a:xfrm rot="10800000">
            <a:off x="996888" y="4500328"/>
            <a:ext cx="91133" cy="91133"/>
          </a:xfrm>
          <a:prstGeom prst="rect">
            <a:avLst/>
          </a:prstGeom>
        </p:spPr>
      </p:pic>
      <p:cxnSp>
        <p:nvCxnSpPr>
          <p:cNvPr id="20" name="Straight Connector 19">
            <a:extLst>
              <a:ext uri="{FF2B5EF4-FFF2-40B4-BE49-F238E27FC236}">
                <a16:creationId xmlns:a16="http://schemas.microsoft.com/office/drawing/2014/main" id="{F4E9CEA6-6AF4-F5B4-BC8C-70CFC6B267E6}"/>
              </a:ext>
            </a:extLst>
          </p:cNvPr>
          <p:cNvCxnSpPr>
            <a:cxnSpLocks/>
          </p:cNvCxnSpPr>
          <p:nvPr/>
        </p:nvCxnSpPr>
        <p:spPr>
          <a:xfrm>
            <a:off x="4017354" y="2556071"/>
            <a:ext cx="0" cy="3448133"/>
          </a:xfrm>
          <a:prstGeom prst="line">
            <a:avLst/>
          </a:prstGeom>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6E4B890D-7AD1-6AC7-43A4-5E1C7C714446}"/>
              </a:ext>
            </a:extLst>
          </p:cNvPr>
          <p:cNvPicPr>
            <a:picLocks noChangeAspect="1"/>
          </p:cNvPicPr>
          <p:nvPr/>
        </p:nvPicPr>
        <p:blipFill>
          <a:blip r:embed="rId3">
            <a:extLst>
              <a:ext uri="{28A0092B-C50C-407E-A947-70E740481C1C}">
                <a14:useLocalDpi xmlns:a14="http://schemas.microsoft.com/office/drawing/2010/main" val="0"/>
              </a:ext>
            </a:extLst>
          </a:blip>
          <a:srcRect t="-49019" b="49019"/>
          <a:stretch>
            <a:fillRect/>
          </a:stretch>
        </p:blipFill>
        <p:spPr>
          <a:xfrm>
            <a:off x="4179753" y="1548000"/>
            <a:ext cx="2691278" cy="3111792"/>
          </a:xfrm>
          <a:prstGeom prst="rect">
            <a:avLst/>
          </a:prstGeom>
        </p:spPr>
      </p:pic>
      <p:sp>
        <p:nvSpPr>
          <p:cNvPr id="23" name="TextBox 22">
            <a:extLst>
              <a:ext uri="{FF2B5EF4-FFF2-40B4-BE49-F238E27FC236}">
                <a16:creationId xmlns:a16="http://schemas.microsoft.com/office/drawing/2014/main" id="{28C4E799-7206-AB00-8A19-DA48B56EC5AB}"/>
              </a:ext>
            </a:extLst>
          </p:cNvPr>
          <p:cNvSpPr txBox="1"/>
          <p:nvPr/>
        </p:nvSpPr>
        <p:spPr>
          <a:xfrm>
            <a:off x="4251437" y="3175509"/>
            <a:ext cx="1024958" cy="231089"/>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ChatGPT</a:t>
            </a:r>
          </a:p>
        </p:txBody>
      </p:sp>
      <p:sp>
        <p:nvSpPr>
          <p:cNvPr id="24" name="TextBox 23">
            <a:extLst>
              <a:ext uri="{FF2B5EF4-FFF2-40B4-BE49-F238E27FC236}">
                <a16:creationId xmlns:a16="http://schemas.microsoft.com/office/drawing/2014/main" id="{DB684ADB-B192-091C-5FF6-5BB2478DCA3C}"/>
              </a:ext>
            </a:extLst>
          </p:cNvPr>
          <p:cNvSpPr txBox="1"/>
          <p:nvPr/>
        </p:nvSpPr>
        <p:spPr>
          <a:xfrm>
            <a:off x="5468267" y="3175509"/>
            <a:ext cx="1371411" cy="231154"/>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Final text</a:t>
            </a:r>
          </a:p>
        </p:txBody>
      </p:sp>
      <p:sp>
        <p:nvSpPr>
          <p:cNvPr id="25" name="TextBox 24">
            <a:extLst>
              <a:ext uri="{FF2B5EF4-FFF2-40B4-BE49-F238E27FC236}">
                <a16:creationId xmlns:a16="http://schemas.microsoft.com/office/drawing/2014/main" id="{3814A6C5-26D8-EE9C-50DC-56D05EE79AFF}"/>
              </a:ext>
            </a:extLst>
          </p:cNvPr>
          <p:cNvSpPr txBox="1"/>
          <p:nvPr/>
        </p:nvSpPr>
        <p:spPr>
          <a:xfrm>
            <a:off x="4251437" y="4700741"/>
            <a:ext cx="1311498" cy="231089"/>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a:t>
            </a:r>
            <a:r>
              <a:rPr lang="de-DE" sz="1200" b="1" noProof="0" err="1">
                <a:ea typeface="Inter ExtraBold" panose="02000503000000020004" pitchFamily="2" charset="0"/>
              </a:rPr>
              <a:t>Humanizer</a:t>
            </a:r>
            <a:r>
              <a:rPr lang="de-DE" sz="1200" b="1" noProof="0">
                <a:ea typeface="Inter ExtraBold" panose="02000503000000020004" pitchFamily="2" charset="0"/>
              </a:rPr>
              <a:t>’</a:t>
            </a:r>
          </a:p>
        </p:txBody>
      </p:sp>
      <p:sp>
        <p:nvSpPr>
          <p:cNvPr id="26" name="TextBox 25">
            <a:extLst>
              <a:ext uri="{FF2B5EF4-FFF2-40B4-BE49-F238E27FC236}">
                <a16:creationId xmlns:a16="http://schemas.microsoft.com/office/drawing/2014/main" id="{AA9E9332-35D9-BF70-3857-8DECF1F712EC}"/>
              </a:ext>
            </a:extLst>
          </p:cNvPr>
          <p:cNvSpPr txBox="1"/>
          <p:nvPr/>
        </p:nvSpPr>
        <p:spPr>
          <a:xfrm>
            <a:off x="5468267" y="4693228"/>
            <a:ext cx="1181742" cy="231089"/>
          </a:xfrm>
          <a:prstGeom prst="rect">
            <a:avLst/>
          </a:prstGeom>
          <a:noFill/>
        </p:spPr>
        <p:txBody>
          <a:bodyPr wrap="square" rtlCol="0">
            <a:spAutoFit/>
          </a:bodyPr>
          <a:lstStyle/>
          <a:p>
            <a:pPr>
              <a:lnSpc>
                <a:spcPts val="1000"/>
              </a:lnSpc>
            </a:pPr>
            <a:r>
              <a:rPr lang="de-DE" sz="1200" b="1" noProof="0">
                <a:ea typeface="Inter ExtraBold" panose="02000503000000020004" pitchFamily="2" charset="0"/>
              </a:rPr>
              <a:t>New text</a:t>
            </a:r>
          </a:p>
        </p:txBody>
      </p:sp>
      <p:sp>
        <p:nvSpPr>
          <p:cNvPr id="27" name="TextBox 26">
            <a:extLst>
              <a:ext uri="{FF2B5EF4-FFF2-40B4-BE49-F238E27FC236}">
                <a16:creationId xmlns:a16="http://schemas.microsoft.com/office/drawing/2014/main" id="{4C6A49F7-0D52-C418-D6D7-CDA940A2143F}"/>
              </a:ext>
            </a:extLst>
          </p:cNvPr>
          <p:cNvSpPr txBox="1"/>
          <p:nvPr/>
        </p:nvSpPr>
        <p:spPr>
          <a:xfrm>
            <a:off x="6441732" y="3533489"/>
            <a:ext cx="1091145" cy="902683"/>
          </a:xfrm>
          <a:prstGeom prst="rect">
            <a:avLst/>
          </a:prstGeom>
          <a:noFill/>
        </p:spPr>
        <p:txBody>
          <a:bodyPr wrap="square" rtlCol="0">
            <a:spAutoFit/>
          </a:bodyPr>
          <a:lstStyle/>
          <a:p>
            <a:pPr>
              <a:lnSpc>
                <a:spcPts val="1000"/>
              </a:lnSpc>
              <a:spcAft>
                <a:spcPts val="300"/>
              </a:spcAft>
            </a:pPr>
            <a:r>
              <a:rPr lang="de-DE" sz="1400" b="1" noProof="0">
                <a:ea typeface="Inter ExtraBold" panose="02000503000000020004" pitchFamily="2" charset="0"/>
              </a:rPr>
              <a:t>STANDARD</a:t>
            </a:r>
          </a:p>
          <a:p>
            <a:pPr>
              <a:lnSpc>
                <a:spcPts val="1000"/>
              </a:lnSpc>
              <a:spcAft>
                <a:spcPts val="300"/>
              </a:spcAft>
            </a:pPr>
            <a:r>
              <a:rPr lang="de-DE" sz="1400" b="1" noProof="0">
                <a:ea typeface="Inter ExtraBold" panose="02000503000000020004" pitchFamily="2" charset="0"/>
              </a:rPr>
              <a:t> </a:t>
            </a:r>
          </a:p>
          <a:p>
            <a:pPr>
              <a:lnSpc>
                <a:spcPts val="1000"/>
              </a:lnSpc>
              <a:spcAft>
                <a:spcPts val="300"/>
              </a:spcAft>
            </a:pPr>
            <a:r>
              <a:rPr lang="de-DE" sz="1400" b="1" noProof="0">
                <a:ea typeface="Inter ExtraBold" panose="02000503000000020004" pitchFamily="2" charset="0"/>
              </a:rPr>
              <a:t>AI</a:t>
            </a:r>
          </a:p>
          <a:p>
            <a:pPr>
              <a:lnSpc>
                <a:spcPts val="1000"/>
              </a:lnSpc>
              <a:spcAft>
                <a:spcPts val="300"/>
              </a:spcAft>
            </a:pPr>
            <a:r>
              <a:rPr lang="de-DE" sz="1400" b="1" noProof="0">
                <a:ea typeface="Inter ExtraBold" panose="02000503000000020004" pitchFamily="2" charset="0"/>
              </a:rPr>
              <a:t>detector</a:t>
            </a:r>
          </a:p>
          <a:p>
            <a:pPr>
              <a:lnSpc>
                <a:spcPts val="1000"/>
              </a:lnSpc>
              <a:spcAft>
                <a:spcPts val="300"/>
              </a:spcAft>
            </a:pPr>
            <a:r>
              <a:rPr lang="de-DE" sz="1400" b="1" noProof="0">
                <a:solidFill>
                  <a:srgbClr val="008080"/>
                </a:solidFill>
                <a:ea typeface="Inter ExtraBold" panose="02000503000000020004" pitchFamily="2" charset="0"/>
              </a:rPr>
              <a:t>works</a:t>
            </a:r>
          </a:p>
        </p:txBody>
      </p:sp>
      <p:sp>
        <p:nvSpPr>
          <p:cNvPr id="28" name="TextBox 27">
            <a:extLst>
              <a:ext uri="{FF2B5EF4-FFF2-40B4-BE49-F238E27FC236}">
                <a16:creationId xmlns:a16="http://schemas.microsoft.com/office/drawing/2014/main" id="{0B163980-63B5-66F0-162D-94B84E16B97F}"/>
              </a:ext>
            </a:extLst>
          </p:cNvPr>
          <p:cNvSpPr txBox="1"/>
          <p:nvPr/>
        </p:nvSpPr>
        <p:spPr>
          <a:xfrm>
            <a:off x="6441734" y="4994991"/>
            <a:ext cx="1362100" cy="909544"/>
          </a:xfrm>
          <a:prstGeom prst="rect">
            <a:avLst/>
          </a:prstGeom>
          <a:noFill/>
        </p:spPr>
        <p:txBody>
          <a:bodyPr wrap="square" rtlCol="0">
            <a:spAutoFit/>
          </a:bodyPr>
          <a:lstStyle/>
          <a:p>
            <a:pPr>
              <a:lnSpc>
                <a:spcPts val="1000"/>
              </a:lnSpc>
              <a:spcAft>
                <a:spcPts val="300"/>
              </a:spcAft>
            </a:pPr>
            <a:r>
              <a:rPr lang="de-DE" sz="1600" b="1" noProof="0">
                <a:ea typeface="Inter ExtraBold" panose="02000503000000020004" pitchFamily="2" charset="0"/>
              </a:rPr>
              <a:t>SMART</a:t>
            </a:r>
          </a:p>
          <a:p>
            <a:pPr>
              <a:lnSpc>
                <a:spcPts val="1000"/>
              </a:lnSpc>
              <a:spcAft>
                <a:spcPts val="300"/>
              </a:spcAft>
            </a:pPr>
            <a:endParaRPr lang="de-DE" sz="1600" b="1" noProof="0">
              <a:ea typeface="Inter ExtraBold" panose="02000503000000020004" pitchFamily="2" charset="0"/>
            </a:endParaRPr>
          </a:p>
          <a:p>
            <a:pPr>
              <a:lnSpc>
                <a:spcPts val="1000"/>
              </a:lnSpc>
              <a:spcAft>
                <a:spcPts val="300"/>
              </a:spcAft>
            </a:pPr>
            <a:r>
              <a:rPr lang="de-DE" sz="1600" b="1" noProof="0">
                <a:ea typeface="Inter ExtraBold" panose="02000503000000020004" pitchFamily="2" charset="0"/>
              </a:rPr>
              <a:t>AI</a:t>
            </a:r>
          </a:p>
          <a:p>
            <a:pPr>
              <a:lnSpc>
                <a:spcPts val="1000"/>
              </a:lnSpc>
              <a:spcAft>
                <a:spcPts val="300"/>
              </a:spcAft>
            </a:pPr>
            <a:r>
              <a:rPr lang="de-DE" sz="1600" b="1" noProof="0">
                <a:ea typeface="Inter ExtraBold" panose="02000503000000020004" pitchFamily="2" charset="0"/>
              </a:rPr>
              <a:t>detector</a:t>
            </a:r>
          </a:p>
          <a:p>
            <a:pPr>
              <a:lnSpc>
                <a:spcPts val="1000"/>
              </a:lnSpc>
              <a:spcAft>
                <a:spcPts val="300"/>
              </a:spcAft>
            </a:pPr>
            <a:r>
              <a:rPr lang="de-DE" sz="1600" b="1" noProof="0">
                <a:solidFill>
                  <a:srgbClr val="CB344B"/>
                </a:solidFill>
                <a:ea typeface="Inter ExtraBold" panose="02000503000000020004" pitchFamily="2" charset="0"/>
              </a:rPr>
              <a:t>fails</a:t>
            </a:r>
          </a:p>
        </p:txBody>
      </p:sp>
      <p:pic>
        <p:nvPicPr>
          <p:cNvPr id="29" name="Graphic 28">
            <a:extLst>
              <a:ext uri="{FF2B5EF4-FFF2-40B4-BE49-F238E27FC236}">
                <a16:creationId xmlns:a16="http://schemas.microsoft.com/office/drawing/2014/main" id="{79E5ABA7-4215-9114-7A49-98FC66229E52}"/>
              </a:ext>
            </a:extLst>
          </p:cNvPr>
          <p:cNvPicPr/>
          <p:nvPr/>
        </p:nvPicPr>
        <p:blipFill>
          <a:blip>
            <a:extLst>
              <a:ext uri="{96DAC541-7B7A-43D3-8B79-37D633B846F1}">
                <asvg:svgBlip xmlns:asvg="http://schemas.microsoft.com/office/drawing/2016/SVG/main" r:embed="rId5"/>
              </a:ext>
            </a:extLst>
          </a:blip>
          <a:stretch>
            <a:fillRect/>
          </a:stretch>
        </p:blipFill>
        <p:spPr>
          <a:xfrm rot="10800000">
            <a:off x="4682146" y="4500328"/>
            <a:ext cx="91133" cy="91133"/>
          </a:xfrm>
          <a:prstGeom prst="rect">
            <a:avLst/>
          </a:prstGeom>
        </p:spPr>
      </p:pic>
      <p:sp>
        <p:nvSpPr>
          <p:cNvPr id="30" name="Google Shape;937;p16">
            <a:extLst>
              <a:ext uri="{FF2B5EF4-FFF2-40B4-BE49-F238E27FC236}">
                <a16:creationId xmlns:a16="http://schemas.microsoft.com/office/drawing/2014/main" id="{E4A1DC34-7EBB-C76D-72F9-225D329FF1B9}"/>
              </a:ext>
            </a:extLst>
          </p:cNvPr>
          <p:cNvSpPr/>
          <p:nvPr/>
        </p:nvSpPr>
        <p:spPr>
          <a:xfrm>
            <a:off x="4251437" y="2231745"/>
            <a:ext cx="3552397" cy="83095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defRPr sz="2000">
                <a:solidFill>
                  <a:srgbClr val="3F3F3F"/>
                </a:solidFill>
                <a:latin typeface="Space Grotesk Bold"/>
                <a:ea typeface="Space Grotesk Bold"/>
                <a:cs typeface="Space Grotesk Bold"/>
                <a:sym typeface="Space Grotesk Bold"/>
              </a:defRPr>
            </a:lvl1pPr>
          </a:lstStyle>
          <a:p>
            <a:r>
              <a:rPr lang="de-DE" sz="1600" noProof="0">
                <a:solidFill>
                  <a:schemeClr val="tx1"/>
                </a:solidFill>
                <a:latin typeface="+mn-lt"/>
                <a:ea typeface="Inter" panose="02000503000000020004" pitchFamily="2" charset="0"/>
              </a:rPr>
              <a:t>Cheaters </a:t>
            </a:r>
            <a:r>
              <a:rPr lang="de-DE" sz="1600" b="1" noProof="0">
                <a:solidFill>
                  <a:schemeClr val="tx1"/>
                </a:solidFill>
                <a:latin typeface="+mn-lt"/>
                <a:ea typeface="Inter" panose="02000503000000020004" pitchFamily="2" charset="0"/>
              </a:rPr>
              <a:t>defeat AI detectors and watermarks </a:t>
            </a:r>
            <a:r>
              <a:rPr lang="de-DE" sz="1600" noProof="0">
                <a:solidFill>
                  <a:schemeClr val="tx1"/>
                </a:solidFill>
                <a:latin typeface="+mn-lt"/>
                <a:ea typeface="Inter" panose="02000503000000020004" pitchFamily="2" charset="0"/>
              </a:rPr>
              <a:t>with targeted prompts and ‘</a:t>
            </a:r>
            <a:r>
              <a:rPr lang="de-DE" sz="1600" noProof="0" err="1">
                <a:solidFill>
                  <a:schemeClr val="tx1"/>
                </a:solidFill>
                <a:latin typeface="+mn-lt"/>
                <a:ea typeface="Inter" panose="02000503000000020004" pitchFamily="2" charset="0"/>
              </a:rPr>
              <a:t>humanizers</a:t>
            </a:r>
            <a:r>
              <a:rPr lang="de-DE" sz="1600" noProof="0">
                <a:solidFill>
                  <a:schemeClr val="tx1"/>
                </a:solidFill>
                <a:latin typeface="+mn-lt"/>
                <a:ea typeface="Inter" panose="02000503000000020004" pitchFamily="2" charset="0"/>
              </a:rPr>
              <a:t>’ – using the same technique</a:t>
            </a:r>
            <a:endParaRPr lang="de-DE" sz="1600" noProof="0">
              <a:solidFill>
                <a:schemeClr val="tx1"/>
              </a:solidFill>
              <a:latin typeface="+mn-lt"/>
              <a:ea typeface="Inter" panose="02000503000000020004" pitchFamily="2" charset="0"/>
              <a:cs typeface="Open Sans" panose="020B0606030504020204" pitchFamily="34" charset="0"/>
              <a:sym typeface="Wingdings" panose="05000000000000000000" pitchFamily="2" charset="2"/>
            </a:endParaRPr>
          </a:p>
        </p:txBody>
      </p:sp>
      <p:grpSp>
        <p:nvGrpSpPr>
          <p:cNvPr id="3" name="Group 2">
            <a:extLst>
              <a:ext uri="{FF2B5EF4-FFF2-40B4-BE49-F238E27FC236}">
                <a16:creationId xmlns:a16="http://schemas.microsoft.com/office/drawing/2014/main" id="{2365A0CB-0570-0570-FC7A-33AE95D665B4}"/>
              </a:ext>
            </a:extLst>
          </p:cNvPr>
          <p:cNvGrpSpPr/>
          <p:nvPr/>
        </p:nvGrpSpPr>
        <p:grpSpPr>
          <a:xfrm>
            <a:off x="8082344" y="2943431"/>
            <a:ext cx="3769925" cy="2268984"/>
            <a:chOff x="8082345" y="2943431"/>
            <a:chExt cx="3552398" cy="2268984"/>
          </a:xfrm>
        </p:grpSpPr>
        <p:sp>
          <p:nvSpPr>
            <p:cNvPr id="32" name="Rectangle 31">
              <a:extLst>
                <a:ext uri="{FF2B5EF4-FFF2-40B4-BE49-F238E27FC236}">
                  <a16:creationId xmlns:a16="http://schemas.microsoft.com/office/drawing/2014/main" id="{58D02E8C-AB79-1A82-3CAC-9D7F429A654F}"/>
                </a:ext>
              </a:extLst>
            </p:cNvPr>
            <p:cNvSpPr/>
            <p:nvPr/>
          </p:nvSpPr>
          <p:spPr>
            <a:xfrm>
              <a:off x="8082345" y="2943431"/>
              <a:ext cx="3552398" cy="226898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de-DE" noProof="0"/>
            </a:p>
          </p:txBody>
        </p:sp>
        <p:sp>
          <p:nvSpPr>
            <p:cNvPr id="34" name="TextBox 33">
              <a:extLst>
                <a:ext uri="{FF2B5EF4-FFF2-40B4-BE49-F238E27FC236}">
                  <a16:creationId xmlns:a16="http://schemas.microsoft.com/office/drawing/2014/main" id="{31334D87-A957-DF08-8EB4-6501AB82290A}"/>
                </a:ext>
              </a:extLst>
            </p:cNvPr>
            <p:cNvSpPr txBox="1"/>
            <p:nvPr/>
          </p:nvSpPr>
          <p:spPr>
            <a:xfrm>
              <a:off x="8205820" y="3073237"/>
              <a:ext cx="3319709" cy="1969770"/>
            </a:xfrm>
            <a:prstGeom prst="rect">
              <a:avLst/>
            </a:prstGeom>
            <a:noFill/>
          </p:spPr>
          <p:txBody>
            <a:bodyPr wrap="square" rtlCol="0">
              <a:spAutoFit/>
            </a:bodyPr>
            <a:lstStyle/>
            <a:p>
              <a:r>
                <a:rPr lang="de-DE" noProof="0"/>
                <a:t>When a text is AI-generated with a </a:t>
              </a:r>
              <a:r>
                <a:rPr lang="de-DE" b="1" noProof="0"/>
                <a:t>targeted prompt</a:t>
              </a:r>
              <a:r>
                <a:rPr lang="de-DE" noProof="0"/>
                <a:t>, the rate at which it is correctly classified as AI drops to 26%</a:t>
              </a:r>
            </a:p>
            <a:p>
              <a:endParaRPr lang="de-DE" sz="1400" i="1" noProof="0"/>
            </a:p>
            <a:p>
              <a:r>
                <a:rPr lang="de-DE" sz="1200" i="1" noProof="0" err="1"/>
                <a:t>Scarfe</a:t>
              </a:r>
              <a:r>
                <a:rPr lang="de-DE" sz="1200" i="1" noProof="0"/>
                <a:t> et al.: A real-</a:t>
              </a:r>
              <a:r>
                <a:rPr lang="de-DE" sz="1200" i="1" noProof="0" err="1"/>
                <a:t>world</a:t>
              </a:r>
              <a:r>
                <a:rPr lang="de-DE" sz="1200" i="1" noProof="0"/>
                <a:t> </a:t>
              </a:r>
              <a:r>
                <a:rPr lang="de-DE" sz="1200" i="1" noProof="0" err="1"/>
                <a:t>test</a:t>
              </a:r>
              <a:r>
                <a:rPr lang="de-DE" sz="1200" i="1" noProof="0"/>
                <a:t> </a:t>
              </a:r>
              <a:r>
                <a:rPr lang="de-DE" sz="1200" i="1" noProof="0" err="1"/>
                <a:t>of</a:t>
              </a:r>
              <a:r>
                <a:rPr lang="de-DE" sz="1200" i="1" noProof="0"/>
                <a:t> </a:t>
              </a:r>
              <a:r>
                <a:rPr lang="de-DE" sz="1200" i="1" noProof="0" err="1"/>
                <a:t>artificial</a:t>
              </a:r>
              <a:r>
                <a:rPr lang="de-DE" sz="1200" i="1" noProof="0"/>
                <a:t> </a:t>
              </a:r>
              <a:r>
                <a:rPr lang="de-DE" sz="1200" i="1" noProof="0" err="1"/>
                <a:t>intelligence</a:t>
              </a:r>
              <a:r>
                <a:rPr lang="de-DE" sz="1200" i="1" noProof="0"/>
                <a:t> </a:t>
              </a:r>
              <a:r>
                <a:rPr lang="de-DE" sz="1200" i="1" noProof="0" err="1"/>
                <a:t>infiltration</a:t>
              </a:r>
              <a:r>
                <a:rPr lang="de-DE" sz="1200" i="1" noProof="0"/>
                <a:t> </a:t>
              </a:r>
              <a:r>
                <a:rPr lang="de-DE" sz="1200" i="1" noProof="0" err="1"/>
                <a:t>of</a:t>
              </a:r>
              <a:r>
                <a:rPr lang="de-DE" sz="1200" i="1" noProof="0"/>
                <a:t> a </a:t>
              </a:r>
              <a:r>
                <a:rPr lang="de-DE" sz="1200" i="1" noProof="0" err="1"/>
                <a:t>university</a:t>
              </a:r>
              <a:r>
                <a:rPr lang="de-DE" sz="1200" i="1" noProof="0"/>
                <a:t> </a:t>
              </a:r>
              <a:r>
                <a:rPr lang="de-DE" sz="1200" i="1" noProof="0" err="1"/>
                <a:t>examinations</a:t>
              </a:r>
              <a:r>
                <a:rPr lang="de-DE" sz="1200" i="1" noProof="0"/>
                <a:t> </a:t>
              </a:r>
              <a:r>
                <a:rPr lang="de-DE" sz="1200" i="1" noProof="0" err="1"/>
                <a:t>system</a:t>
              </a:r>
              <a:r>
                <a:rPr lang="de-DE" sz="1200" i="1" noProof="0"/>
                <a:t>: A “Turing Test” </a:t>
              </a:r>
              <a:r>
                <a:rPr lang="de-DE" sz="1200" i="1" noProof="0" err="1"/>
                <a:t>case</a:t>
              </a:r>
              <a:r>
                <a:rPr lang="de-DE" sz="1200" i="1" noProof="0"/>
                <a:t> </a:t>
              </a:r>
              <a:r>
                <a:rPr lang="de-DE" sz="1200" i="1" noProof="0" err="1"/>
                <a:t>study</a:t>
              </a:r>
              <a:r>
                <a:rPr lang="de-DE" sz="1200" i="1" noProof="0"/>
                <a:t>. PLOS ONE 2024</a:t>
              </a:r>
            </a:p>
          </p:txBody>
        </p:sp>
      </p:grpSp>
      <p:pic>
        <p:nvPicPr>
          <p:cNvPr id="8" name="Picture 7" descr="A white text on a black background&#10;&#10;Description automatically generated">
            <a:extLst>
              <a:ext uri="{FF2B5EF4-FFF2-40B4-BE49-F238E27FC236}">
                <a16:creationId xmlns:a16="http://schemas.microsoft.com/office/drawing/2014/main" id="{E5A9CBF6-A727-FF99-9F20-4552005DD1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6125" y="218335"/>
            <a:ext cx="1145667" cy="301030"/>
          </a:xfrm>
          <a:prstGeom prst="rect">
            <a:avLst/>
          </a:prstGeom>
        </p:spPr>
      </p:pic>
    </p:spTree>
    <p:extLst>
      <p:ext uri="{BB962C8B-B14F-4D97-AF65-F5344CB8AC3E}">
        <p14:creationId xmlns:p14="http://schemas.microsoft.com/office/powerpoint/2010/main" val="158720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0" grpId="0"/>
      <p:bldP spid="51" grpId="0"/>
      <p:bldP spid="53" grpId="0"/>
      <p:bldP spid="23" grpId="0"/>
      <p:bldP spid="24" grpId="0"/>
      <p:bldP spid="25" grpId="0"/>
      <p:bldP spid="26" grpId="0"/>
      <p:bldP spid="27" grpId="0"/>
      <p:bldP spid="28"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35000" y="890985"/>
            <a:ext cx="12014200" cy="463533"/>
          </a:xfrm>
          <a:prstGeom prst="rect">
            <a:avLst/>
          </a:prstGeom>
          <a:noFill/>
          <a:ln/>
        </p:spPr>
        <p:txBody>
          <a:bodyPr wrap="square" lIns="16933" tIns="16933" rIns="16933" bIns="16933" rtlCol="0" anchor="t">
            <a:normAutofit/>
          </a:bodyPr>
          <a:lstStyle/>
          <a:p>
            <a:pPr>
              <a:lnSpc>
                <a:spcPct val="96279"/>
              </a:lnSpc>
            </a:pPr>
            <a:r>
              <a:rPr lang="de-DE" sz="2800" b="1" kern="0" spc="-30" noProof="0">
                <a:solidFill>
                  <a:srgbClr val="008080"/>
                </a:solidFill>
                <a:latin typeface="Inter ExtraBold" panose="02000503000000020004" pitchFamily="2" charset="0"/>
                <a:ea typeface="Inter ExtraBold" panose="02000503000000020004" pitchFamily="2" charset="0"/>
                <a:cs typeface="Roboto" pitchFamily="34" charset="-120"/>
              </a:rPr>
              <a:t>We’ve seen this movie before</a:t>
            </a:r>
            <a:endParaRPr lang="de-DE" sz="2800" noProof="0">
              <a:solidFill>
                <a:srgbClr val="008080"/>
              </a:solidFill>
              <a:latin typeface="Inter ExtraBold" panose="02000503000000020004" pitchFamily="2" charset="0"/>
              <a:ea typeface="Inter ExtraBold" panose="02000503000000020004" pitchFamily="2" charset="0"/>
            </a:endParaRPr>
          </a:p>
        </p:txBody>
      </p:sp>
      <p:sp>
        <p:nvSpPr>
          <p:cNvPr id="4" name="Text 2"/>
          <p:cNvSpPr/>
          <p:nvPr/>
        </p:nvSpPr>
        <p:spPr>
          <a:xfrm>
            <a:off x="635000" y="1583118"/>
            <a:ext cx="12014200" cy="205317"/>
          </a:xfrm>
          <a:prstGeom prst="rect">
            <a:avLst/>
          </a:prstGeom>
          <a:noFill/>
          <a:ln/>
        </p:spPr>
        <p:txBody>
          <a:bodyPr wrap="square" lIns="16933" tIns="16933" rIns="16933" bIns="16933" rtlCol="0" anchor="t">
            <a:normAutofit lnSpcReduction="10000"/>
          </a:bodyPr>
          <a:lstStyle/>
          <a:p>
            <a:r>
              <a:rPr lang="de-DE" sz="1200" b="1" kern="0" spc="144" noProof="0">
                <a:solidFill>
                  <a:srgbClr val="98A5A5"/>
                </a:solidFill>
                <a:latin typeface="Roboto" pitchFamily="34" charset="0"/>
                <a:ea typeface="Roboto" pitchFamily="34" charset="-122"/>
                <a:cs typeface="Roboto" pitchFamily="34" charset="-120"/>
              </a:rPr>
              <a:t>THEN: PLAGIARISM</a:t>
            </a:r>
            <a:endParaRPr lang="de-DE" sz="1200" noProof="0"/>
          </a:p>
        </p:txBody>
      </p:sp>
      <p:sp>
        <p:nvSpPr>
          <p:cNvPr id="5" name="Shape 3"/>
          <p:cNvSpPr/>
          <p:nvPr/>
        </p:nvSpPr>
        <p:spPr>
          <a:xfrm>
            <a:off x="635000" y="1890035"/>
            <a:ext cx="10922000" cy="21167"/>
          </a:xfrm>
          <a:prstGeom prst="rect">
            <a:avLst/>
          </a:prstGeom>
          <a:solidFill>
            <a:srgbClr val="EAEFEF"/>
          </a:solidFill>
          <a:ln/>
        </p:spPr>
        <p:txBody>
          <a:bodyPr/>
          <a:lstStyle/>
          <a:p>
            <a:endParaRPr lang="de-DE" noProof="0"/>
          </a:p>
        </p:txBody>
      </p:sp>
      <p:sp>
        <p:nvSpPr>
          <p:cNvPr id="6" name="Text 4"/>
          <p:cNvSpPr/>
          <p:nvPr/>
        </p:nvSpPr>
        <p:spPr>
          <a:xfrm>
            <a:off x="635000" y="2088968"/>
            <a:ext cx="2815009" cy="355633"/>
          </a:xfrm>
          <a:prstGeom prst="rect">
            <a:avLst/>
          </a:prstGeom>
          <a:noFill/>
          <a:ln/>
        </p:spPr>
        <p:txBody>
          <a:bodyPr wrap="square" lIns="16933" tIns="16933" rIns="16933" bIns="16933" rtlCol="0" anchor="t">
            <a:normAutofit lnSpcReduction="10000"/>
          </a:bodyPr>
          <a:lstStyle/>
          <a:p>
            <a:pPr>
              <a:lnSpc>
                <a:spcPct val="83200"/>
              </a:lnSpc>
            </a:pPr>
            <a:r>
              <a:rPr lang="de-DE" sz="2600" b="1" noProof="0">
                <a:solidFill>
                  <a:srgbClr val="98A5A5"/>
                </a:solidFill>
                <a:latin typeface="Roboto" pitchFamily="34" charset="0"/>
                <a:ea typeface="Roboto" pitchFamily="34" charset="-122"/>
                <a:cs typeface="Roboto" pitchFamily="34" charset="-120"/>
              </a:rPr>
              <a:t>1998</a:t>
            </a:r>
            <a:endParaRPr lang="de-DE" sz="2600" noProof="0"/>
          </a:p>
        </p:txBody>
      </p:sp>
      <p:sp>
        <p:nvSpPr>
          <p:cNvPr id="7" name="Text 5"/>
          <p:cNvSpPr/>
          <p:nvPr/>
        </p:nvSpPr>
        <p:spPr>
          <a:xfrm>
            <a:off x="635000" y="2495352"/>
            <a:ext cx="2815009" cy="231775"/>
          </a:xfrm>
          <a:prstGeom prst="rect">
            <a:avLst/>
          </a:prstGeom>
          <a:noFill/>
          <a:ln/>
        </p:spPr>
        <p:txBody>
          <a:bodyPr wrap="square" lIns="16933" tIns="16933" rIns="16933" bIns="16933" rtlCol="0" anchor="t">
            <a:normAutofit/>
          </a:bodyPr>
          <a:lstStyle/>
          <a:p>
            <a:pPr>
              <a:lnSpc>
                <a:spcPct val="102632"/>
              </a:lnSpc>
            </a:pPr>
            <a:r>
              <a:rPr lang="de-DE" sz="1300" b="1" kern="0" spc="-13" noProof="0">
                <a:solidFill>
                  <a:srgbClr val="4F5B5B"/>
                </a:solidFill>
                <a:latin typeface="Roboto" pitchFamily="34" charset="0"/>
                <a:ea typeface="Roboto" pitchFamily="34" charset="-122"/>
                <a:cs typeface="Roboto" pitchFamily="34" charset="-120"/>
              </a:rPr>
              <a:t>Google launches</a:t>
            </a:r>
            <a:endParaRPr lang="de-DE" sz="1300" noProof="0"/>
          </a:p>
        </p:txBody>
      </p:sp>
      <p:sp>
        <p:nvSpPr>
          <p:cNvPr id="8" name="Text 6"/>
          <p:cNvSpPr/>
          <p:nvPr/>
        </p:nvSpPr>
        <p:spPr>
          <a:xfrm>
            <a:off x="635000" y="2777877"/>
            <a:ext cx="2635873" cy="467254"/>
          </a:xfrm>
          <a:prstGeom prst="rect">
            <a:avLst/>
          </a:prstGeom>
          <a:noFill/>
          <a:ln/>
        </p:spPr>
        <p:txBody>
          <a:bodyPr wrap="square" lIns="16933" tIns="16933" rIns="16933" bIns="16933" rtlCol="0" anchor="t">
            <a:normAutofit lnSpcReduction="10000"/>
          </a:bodyPr>
          <a:lstStyle/>
          <a:p>
            <a:pPr>
              <a:lnSpc>
                <a:spcPct val="122824"/>
              </a:lnSpc>
            </a:pPr>
            <a:r>
              <a:rPr lang="de-DE" sz="1200" noProof="0">
                <a:solidFill>
                  <a:srgbClr val="6E7C7C"/>
                </a:solidFill>
                <a:latin typeface="Roboto" pitchFamily="34" charset="0"/>
                <a:ea typeface="Roboto" pitchFamily="34" charset="-122"/>
                <a:cs typeface="Roboto" pitchFamily="34" charset="-120"/>
              </a:rPr>
              <a:t>Other people’s texts are seconds away. Copying becomes trivial.</a:t>
            </a:r>
            <a:endParaRPr lang="de-DE" sz="1200" noProof="0"/>
          </a:p>
        </p:txBody>
      </p:sp>
      <p:sp>
        <p:nvSpPr>
          <p:cNvPr id="9" name="Text 7"/>
          <p:cNvSpPr/>
          <p:nvPr/>
        </p:nvSpPr>
        <p:spPr>
          <a:xfrm>
            <a:off x="3422634" y="2088968"/>
            <a:ext cx="2815009" cy="355633"/>
          </a:xfrm>
          <a:prstGeom prst="rect">
            <a:avLst/>
          </a:prstGeom>
          <a:noFill/>
          <a:ln/>
        </p:spPr>
        <p:txBody>
          <a:bodyPr wrap="square" lIns="16933" tIns="16933" rIns="16933" bIns="16933" rtlCol="0" anchor="t">
            <a:normAutofit lnSpcReduction="10000"/>
          </a:bodyPr>
          <a:lstStyle/>
          <a:p>
            <a:pPr>
              <a:lnSpc>
                <a:spcPct val="83200"/>
              </a:lnSpc>
            </a:pPr>
            <a:r>
              <a:rPr lang="de-DE" sz="2600" b="1" noProof="0" dirty="0">
                <a:solidFill>
                  <a:srgbClr val="98A5A5"/>
                </a:solidFill>
                <a:latin typeface="Roboto" pitchFamily="34" charset="0"/>
                <a:ea typeface="Roboto" pitchFamily="34" charset="-122"/>
                <a:cs typeface="Roboto" pitchFamily="34" charset="-120"/>
              </a:rPr>
              <a:t>2009</a:t>
            </a:r>
            <a:endParaRPr lang="de-DE" sz="2600" noProof="0" dirty="0"/>
          </a:p>
        </p:txBody>
      </p:sp>
      <p:sp>
        <p:nvSpPr>
          <p:cNvPr id="10" name="Text 8"/>
          <p:cNvSpPr/>
          <p:nvPr/>
        </p:nvSpPr>
        <p:spPr>
          <a:xfrm>
            <a:off x="3422634" y="2495352"/>
            <a:ext cx="2815009" cy="231775"/>
          </a:xfrm>
          <a:prstGeom prst="rect">
            <a:avLst/>
          </a:prstGeom>
          <a:noFill/>
          <a:ln/>
        </p:spPr>
        <p:txBody>
          <a:bodyPr wrap="square" lIns="16933" tIns="16933" rIns="16933" bIns="16933" rtlCol="0" anchor="t">
            <a:normAutofit/>
          </a:bodyPr>
          <a:lstStyle/>
          <a:p>
            <a:pPr>
              <a:lnSpc>
                <a:spcPct val="102632"/>
              </a:lnSpc>
            </a:pPr>
            <a:r>
              <a:rPr lang="de-DE" sz="1300" b="1" kern="0" spc="-13" noProof="0">
                <a:solidFill>
                  <a:srgbClr val="4F5B5B"/>
                </a:solidFill>
                <a:latin typeface="Roboto" pitchFamily="34" charset="0"/>
                <a:ea typeface="Roboto" pitchFamily="34" charset="-122"/>
                <a:cs typeface="Roboto" pitchFamily="34" charset="-120"/>
              </a:rPr>
              <a:t>PlagScan launches</a:t>
            </a:r>
            <a:endParaRPr lang="de-DE" sz="1300" noProof="0"/>
          </a:p>
        </p:txBody>
      </p:sp>
      <p:sp>
        <p:nvSpPr>
          <p:cNvPr id="11" name="Text 9"/>
          <p:cNvSpPr/>
          <p:nvPr/>
        </p:nvSpPr>
        <p:spPr>
          <a:xfrm>
            <a:off x="3422634" y="2777877"/>
            <a:ext cx="2635873" cy="467254"/>
          </a:xfrm>
          <a:prstGeom prst="rect">
            <a:avLst/>
          </a:prstGeom>
          <a:noFill/>
          <a:ln/>
        </p:spPr>
        <p:txBody>
          <a:bodyPr wrap="square" lIns="16933" tIns="16933" rIns="16933" bIns="16933" rtlCol="0" anchor="t">
            <a:normAutofit lnSpcReduction="10000"/>
          </a:bodyPr>
          <a:lstStyle/>
          <a:p>
            <a:pPr>
              <a:lnSpc>
                <a:spcPct val="122824"/>
              </a:lnSpc>
            </a:pPr>
            <a:r>
              <a:rPr lang="de-DE" sz="1200" noProof="0">
                <a:solidFill>
                  <a:srgbClr val="6E7C7C"/>
                </a:solidFill>
                <a:latin typeface="Roboto" pitchFamily="34" charset="0"/>
                <a:ea typeface="Roboto" pitchFamily="34" charset="-122"/>
                <a:cs typeface="Roboto" pitchFamily="34" charset="-120"/>
              </a:rPr>
              <a:t>The technology is there, affordable and working. Adoption: low.</a:t>
            </a:r>
            <a:endParaRPr lang="de-DE" sz="1200" noProof="0"/>
          </a:p>
        </p:txBody>
      </p:sp>
      <p:sp>
        <p:nvSpPr>
          <p:cNvPr id="12" name="Text 10"/>
          <p:cNvSpPr/>
          <p:nvPr/>
        </p:nvSpPr>
        <p:spPr>
          <a:xfrm>
            <a:off x="6210267" y="2088968"/>
            <a:ext cx="2815009" cy="355633"/>
          </a:xfrm>
          <a:prstGeom prst="rect">
            <a:avLst/>
          </a:prstGeom>
          <a:noFill/>
          <a:ln/>
        </p:spPr>
        <p:txBody>
          <a:bodyPr wrap="square" lIns="16933" tIns="16933" rIns="16933" bIns="16933" rtlCol="0" anchor="t">
            <a:normAutofit lnSpcReduction="10000"/>
          </a:bodyPr>
          <a:lstStyle/>
          <a:p>
            <a:pPr>
              <a:lnSpc>
                <a:spcPct val="83200"/>
              </a:lnSpc>
            </a:pPr>
            <a:r>
              <a:rPr lang="de-DE" sz="2600" b="1" noProof="0">
                <a:solidFill>
                  <a:srgbClr val="C00000"/>
                </a:solidFill>
                <a:latin typeface="Roboto" pitchFamily="34" charset="0"/>
                <a:ea typeface="Roboto" pitchFamily="34" charset="-122"/>
                <a:cs typeface="Roboto" pitchFamily="34" charset="-120"/>
              </a:rPr>
              <a:t>2011</a:t>
            </a:r>
            <a:endParaRPr lang="de-DE" sz="2600" noProof="0">
              <a:solidFill>
                <a:srgbClr val="C00000"/>
              </a:solidFill>
            </a:endParaRPr>
          </a:p>
        </p:txBody>
      </p:sp>
      <p:sp>
        <p:nvSpPr>
          <p:cNvPr id="13" name="Text 11"/>
          <p:cNvSpPr/>
          <p:nvPr/>
        </p:nvSpPr>
        <p:spPr>
          <a:xfrm>
            <a:off x="6210267" y="2495352"/>
            <a:ext cx="2815009" cy="231775"/>
          </a:xfrm>
          <a:prstGeom prst="rect">
            <a:avLst/>
          </a:prstGeom>
          <a:noFill/>
          <a:ln/>
        </p:spPr>
        <p:txBody>
          <a:bodyPr wrap="square" lIns="16933" tIns="16933" rIns="16933" bIns="16933" rtlCol="0" anchor="t">
            <a:normAutofit/>
          </a:bodyPr>
          <a:lstStyle/>
          <a:p>
            <a:pPr>
              <a:lnSpc>
                <a:spcPct val="102632"/>
              </a:lnSpc>
            </a:pPr>
            <a:r>
              <a:rPr lang="de-DE" sz="1300" b="1" kern="0" spc="-13" noProof="0">
                <a:solidFill>
                  <a:srgbClr val="4F5B5B"/>
                </a:solidFill>
                <a:latin typeface="Roboto" pitchFamily="34" charset="0"/>
                <a:ea typeface="Roboto" pitchFamily="34" charset="-122"/>
                <a:cs typeface="Roboto" pitchFamily="34" charset="-120"/>
              </a:rPr>
              <a:t>The plagiarism scandal</a:t>
            </a:r>
            <a:endParaRPr lang="de-DE" sz="1300" noProof="0"/>
          </a:p>
        </p:txBody>
      </p:sp>
      <p:sp>
        <p:nvSpPr>
          <p:cNvPr id="14" name="Text 12"/>
          <p:cNvSpPr/>
          <p:nvPr/>
        </p:nvSpPr>
        <p:spPr>
          <a:xfrm>
            <a:off x="6210267" y="2777877"/>
            <a:ext cx="2635873" cy="909108"/>
          </a:xfrm>
          <a:prstGeom prst="rect">
            <a:avLst/>
          </a:prstGeom>
          <a:noFill/>
          <a:ln/>
        </p:spPr>
        <p:txBody>
          <a:bodyPr wrap="square" lIns="16933" tIns="16933" rIns="16933" bIns="16933" rtlCol="0" anchor="t">
            <a:normAutofit/>
          </a:bodyPr>
          <a:lstStyle/>
          <a:p>
            <a:pPr>
              <a:lnSpc>
                <a:spcPct val="122824"/>
              </a:lnSpc>
            </a:pPr>
            <a:r>
              <a:rPr lang="de-DE" sz="1200" noProof="0">
                <a:solidFill>
                  <a:srgbClr val="6E7C7C"/>
                </a:solidFill>
                <a:latin typeface="Roboto" pitchFamily="34" charset="0"/>
                <a:ea typeface="Roboto" pitchFamily="34" charset="-122"/>
                <a:cs typeface="Roboto" pitchFamily="34" charset="-120"/>
              </a:rPr>
              <a:t>A minister resigns, then a series of cases follows. Public pressure changes the situation.</a:t>
            </a:r>
            <a:endParaRPr lang="de-DE" sz="1200" noProof="0"/>
          </a:p>
        </p:txBody>
      </p:sp>
      <p:sp>
        <p:nvSpPr>
          <p:cNvPr id="15" name="Text 13"/>
          <p:cNvSpPr/>
          <p:nvPr/>
        </p:nvSpPr>
        <p:spPr>
          <a:xfrm>
            <a:off x="8997901" y="2088968"/>
            <a:ext cx="2815009" cy="355633"/>
          </a:xfrm>
          <a:prstGeom prst="rect">
            <a:avLst/>
          </a:prstGeom>
          <a:noFill/>
          <a:ln/>
        </p:spPr>
        <p:txBody>
          <a:bodyPr wrap="square" lIns="16933" tIns="16933" rIns="16933" bIns="16933" rtlCol="0" anchor="t">
            <a:normAutofit lnSpcReduction="10000"/>
          </a:bodyPr>
          <a:lstStyle/>
          <a:p>
            <a:pPr>
              <a:lnSpc>
                <a:spcPct val="83200"/>
              </a:lnSpc>
            </a:pPr>
            <a:r>
              <a:rPr lang="de-DE" sz="2600" b="1" noProof="0">
                <a:solidFill>
                  <a:srgbClr val="98A5A5"/>
                </a:solidFill>
                <a:latin typeface="Roboto" pitchFamily="34" charset="0"/>
                <a:ea typeface="Roboto" pitchFamily="34" charset="-122"/>
                <a:cs typeface="Roboto" pitchFamily="34" charset="-120"/>
              </a:rPr>
              <a:t>2018</a:t>
            </a:r>
            <a:endParaRPr lang="de-DE" sz="2600" noProof="0"/>
          </a:p>
        </p:txBody>
      </p:sp>
      <p:sp>
        <p:nvSpPr>
          <p:cNvPr id="16" name="Text 14"/>
          <p:cNvSpPr/>
          <p:nvPr/>
        </p:nvSpPr>
        <p:spPr>
          <a:xfrm>
            <a:off x="8997901" y="2495352"/>
            <a:ext cx="2815009" cy="231775"/>
          </a:xfrm>
          <a:prstGeom prst="rect">
            <a:avLst/>
          </a:prstGeom>
          <a:noFill/>
          <a:ln/>
        </p:spPr>
        <p:txBody>
          <a:bodyPr wrap="square" lIns="16933" tIns="16933" rIns="16933" bIns="16933" rtlCol="0" anchor="t">
            <a:normAutofit/>
          </a:bodyPr>
          <a:lstStyle/>
          <a:p>
            <a:pPr>
              <a:lnSpc>
                <a:spcPct val="102632"/>
              </a:lnSpc>
            </a:pPr>
            <a:r>
              <a:rPr lang="de-DE" sz="1300" b="1" kern="0" spc="-13" noProof="0">
                <a:solidFill>
                  <a:srgbClr val="4F5B5B"/>
                </a:solidFill>
                <a:latin typeface="Roboto" pitchFamily="34" charset="0"/>
                <a:ea typeface="Roboto" pitchFamily="34" charset="-122"/>
                <a:cs typeface="Roboto" pitchFamily="34" charset="-120"/>
              </a:rPr>
              <a:t>Checks become standard</a:t>
            </a:r>
            <a:endParaRPr lang="de-DE" sz="1300" noProof="0"/>
          </a:p>
        </p:txBody>
      </p:sp>
      <p:sp>
        <p:nvSpPr>
          <p:cNvPr id="17" name="Text 15"/>
          <p:cNvSpPr/>
          <p:nvPr/>
        </p:nvSpPr>
        <p:spPr>
          <a:xfrm>
            <a:off x="8997901" y="2777877"/>
            <a:ext cx="2635873" cy="467254"/>
          </a:xfrm>
          <a:prstGeom prst="rect">
            <a:avLst/>
          </a:prstGeom>
          <a:noFill/>
          <a:ln/>
        </p:spPr>
        <p:txBody>
          <a:bodyPr wrap="square" lIns="16933" tIns="16933" rIns="16933" bIns="16933" rtlCol="0" anchor="t">
            <a:normAutofit lnSpcReduction="10000"/>
          </a:bodyPr>
          <a:lstStyle/>
          <a:p>
            <a:pPr>
              <a:lnSpc>
                <a:spcPct val="122824"/>
              </a:lnSpc>
            </a:pPr>
            <a:r>
              <a:rPr lang="de-DE" sz="1200" noProof="0">
                <a:solidFill>
                  <a:srgbClr val="6E7C7C"/>
                </a:solidFill>
                <a:latin typeface="Roboto" pitchFamily="34" charset="0"/>
                <a:ea typeface="Roboto" pitchFamily="34" charset="-122"/>
                <a:cs typeface="Roboto" pitchFamily="34" charset="-120"/>
              </a:rPr>
              <a:t>Seven years after the scandal, the solution is in standard use.</a:t>
            </a:r>
            <a:endParaRPr lang="de-DE" sz="1200" noProof="0"/>
          </a:p>
        </p:txBody>
      </p:sp>
      <p:sp>
        <p:nvSpPr>
          <p:cNvPr id="18" name="Text 16"/>
          <p:cNvSpPr/>
          <p:nvPr/>
        </p:nvSpPr>
        <p:spPr>
          <a:xfrm>
            <a:off x="635000" y="3915586"/>
            <a:ext cx="12014200" cy="205317"/>
          </a:xfrm>
          <a:prstGeom prst="rect">
            <a:avLst/>
          </a:prstGeom>
          <a:noFill/>
          <a:ln/>
        </p:spPr>
        <p:txBody>
          <a:bodyPr wrap="square" lIns="16933" tIns="16933" rIns="16933" bIns="16933" rtlCol="0" anchor="t">
            <a:normAutofit lnSpcReduction="10000"/>
          </a:bodyPr>
          <a:lstStyle/>
          <a:p>
            <a:r>
              <a:rPr lang="de-DE" sz="1200" b="1" kern="0" spc="144" noProof="0">
                <a:solidFill>
                  <a:srgbClr val="008080"/>
                </a:solidFill>
                <a:latin typeface="Roboto" pitchFamily="34" charset="0"/>
                <a:ea typeface="Roboto" pitchFamily="34" charset="-122"/>
                <a:cs typeface="Roboto" pitchFamily="34" charset="-120"/>
              </a:rPr>
              <a:t>TODAY: AI</a:t>
            </a:r>
            <a:endParaRPr lang="de-DE" sz="1200" noProof="0"/>
          </a:p>
        </p:txBody>
      </p:sp>
      <p:sp>
        <p:nvSpPr>
          <p:cNvPr id="19" name="Shape 17"/>
          <p:cNvSpPr/>
          <p:nvPr/>
        </p:nvSpPr>
        <p:spPr>
          <a:xfrm>
            <a:off x="635000" y="4222502"/>
            <a:ext cx="10922000" cy="21167"/>
          </a:xfrm>
          <a:prstGeom prst="rect">
            <a:avLst/>
          </a:prstGeom>
          <a:solidFill>
            <a:srgbClr val="008080"/>
          </a:solidFill>
          <a:ln/>
        </p:spPr>
        <p:txBody>
          <a:bodyPr/>
          <a:lstStyle/>
          <a:p>
            <a:endParaRPr lang="de-DE" noProof="0"/>
          </a:p>
        </p:txBody>
      </p:sp>
      <p:sp>
        <p:nvSpPr>
          <p:cNvPr id="20" name="Text 18"/>
          <p:cNvSpPr/>
          <p:nvPr/>
        </p:nvSpPr>
        <p:spPr>
          <a:xfrm>
            <a:off x="635000" y="4421436"/>
            <a:ext cx="2815009" cy="355633"/>
          </a:xfrm>
          <a:prstGeom prst="rect">
            <a:avLst/>
          </a:prstGeom>
          <a:noFill/>
          <a:ln/>
        </p:spPr>
        <p:txBody>
          <a:bodyPr wrap="square" lIns="16933" tIns="16933" rIns="16933" bIns="16933" rtlCol="0" anchor="t">
            <a:normAutofit lnSpcReduction="10000"/>
          </a:bodyPr>
          <a:lstStyle/>
          <a:p>
            <a:pPr>
              <a:lnSpc>
                <a:spcPct val="83200"/>
              </a:lnSpc>
            </a:pPr>
            <a:r>
              <a:rPr lang="de-DE" sz="2600" b="1" noProof="0">
                <a:solidFill>
                  <a:srgbClr val="008080"/>
                </a:solidFill>
                <a:latin typeface="Roboto" pitchFamily="34" charset="0"/>
                <a:ea typeface="Roboto" pitchFamily="34" charset="-122"/>
                <a:cs typeface="Roboto" pitchFamily="34" charset="-120"/>
              </a:rPr>
              <a:t>2022</a:t>
            </a:r>
            <a:endParaRPr lang="de-DE" sz="2600" noProof="0">
              <a:solidFill>
                <a:srgbClr val="008080"/>
              </a:solidFill>
            </a:endParaRPr>
          </a:p>
        </p:txBody>
      </p:sp>
      <p:sp>
        <p:nvSpPr>
          <p:cNvPr id="21" name="Text 19"/>
          <p:cNvSpPr/>
          <p:nvPr/>
        </p:nvSpPr>
        <p:spPr>
          <a:xfrm>
            <a:off x="635000" y="4827819"/>
            <a:ext cx="2815009" cy="231775"/>
          </a:xfrm>
          <a:prstGeom prst="rect">
            <a:avLst/>
          </a:prstGeom>
          <a:noFill/>
          <a:ln/>
        </p:spPr>
        <p:txBody>
          <a:bodyPr wrap="square" lIns="16933" tIns="16933" rIns="16933" bIns="16933" rtlCol="0" anchor="t">
            <a:normAutofit/>
          </a:bodyPr>
          <a:lstStyle/>
          <a:p>
            <a:pPr>
              <a:lnSpc>
                <a:spcPct val="102632"/>
              </a:lnSpc>
            </a:pPr>
            <a:r>
              <a:rPr lang="de-DE" sz="1300" b="1" kern="0" spc="-13" noProof="0">
                <a:solidFill>
                  <a:srgbClr val="000000"/>
                </a:solidFill>
                <a:latin typeface="Roboto" pitchFamily="34" charset="0"/>
                <a:ea typeface="Roboto" pitchFamily="34" charset="-122"/>
                <a:cs typeface="Roboto" pitchFamily="34" charset="-120"/>
              </a:rPr>
              <a:t>ChatGPT</a:t>
            </a:r>
            <a:endParaRPr lang="de-DE" sz="1300" noProof="0"/>
          </a:p>
        </p:txBody>
      </p:sp>
      <p:sp>
        <p:nvSpPr>
          <p:cNvPr id="22" name="Text 20"/>
          <p:cNvSpPr/>
          <p:nvPr/>
        </p:nvSpPr>
        <p:spPr>
          <a:xfrm>
            <a:off x="635000" y="5110344"/>
            <a:ext cx="2635873" cy="909108"/>
          </a:xfrm>
          <a:prstGeom prst="rect">
            <a:avLst/>
          </a:prstGeom>
          <a:noFill/>
          <a:ln/>
        </p:spPr>
        <p:txBody>
          <a:bodyPr wrap="square" lIns="16933" tIns="16933" rIns="16933" bIns="16933" rtlCol="0" anchor="t">
            <a:normAutofit lnSpcReduction="10000"/>
          </a:bodyPr>
          <a:lstStyle/>
          <a:p>
            <a:pPr>
              <a:lnSpc>
                <a:spcPct val="122824"/>
              </a:lnSpc>
            </a:pPr>
            <a:r>
              <a:rPr lang="de-DE" sz="1200" noProof="0">
                <a:solidFill>
                  <a:srgbClr val="374040"/>
                </a:solidFill>
                <a:latin typeface="Roboto" pitchFamily="34" charset="0"/>
                <a:ea typeface="Roboto" pitchFamily="34" charset="-122"/>
                <a:cs typeface="Roboto" pitchFamily="34" charset="-120"/>
              </a:rPr>
              <a:t>The finished text loses its value as evidence: one pass through a paraphrasing tool takes an 86% match down to zero.</a:t>
            </a:r>
            <a:endParaRPr lang="de-DE" sz="1200" noProof="0"/>
          </a:p>
        </p:txBody>
      </p:sp>
      <p:sp>
        <p:nvSpPr>
          <p:cNvPr id="23" name="Text 21"/>
          <p:cNvSpPr/>
          <p:nvPr/>
        </p:nvSpPr>
        <p:spPr>
          <a:xfrm>
            <a:off x="3422634" y="4421436"/>
            <a:ext cx="2815009" cy="355633"/>
          </a:xfrm>
          <a:prstGeom prst="rect">
            <a:avLst/>
          </a:prstGeom>
          <a:noFill/>
          <a:ln/>
        </p:spPr>
        <p:txBody>
          <a:bodyPr wrap="square" lIns="16933" tIns="16933" rIns="16933" bIns="16933" rtlCol="0" anchor="t">
            <a:normAutofit lnSpcReduction="10000"/>
          </a:bodyPr>
          <a:lstStyle/>
          <a:p>
            <a:pPr>
              <a:lnSpc>
                <a:spcPct val="83200"/>
              </a:lnSpc>
            </a:pPr>
            <a:r>
              <a:rPr lang="de-DE" sz="2600" b="1" noProof="0">
                <a:solidFill>
                  <a:srgbClr val="008080"/>
                </a:solidFill>
                <a:latin typeface="Roboto" pitchFamily="34" charset="0"/>
                <a:ea typeface="Roboto" pitchFamily="34" charset="-122"/>
                <a:cs typeface="Roboto" pitchFamily="34" charset="-120"/>
              </a:rPr>
              <a:t>2023</a:t>
            </a:r>
            <a:endParaRPr lang="de-DE" sz="2600" noProof="0"/>
          </a:p>
        </p:txBody>
      </p:sp>
      <p:sp>
        <p:nvSpPr>
          <p:cNvPr id="24" name="Text 22"/>
          <p:cNvSpPr/>
          <p:nvPr/>
        </p:nvSpPr>
        <p:spPr>
          <a:xfrm>
            <a:off x="3422634" y="4827819"/>
            <a:ext cx="2635873" cy="438150"/>
          </a:xfrm>
          <a:prstGeom prst="rect">
            <a:avLst/>
          </a:prstGeom>
          <a:noFill/>
          <a:ln/>
        </p:spPr>
        <p:txBody>
          <a:bodyPr wrap="square" lIns="16933" tIns="16933" rIns="16933" bIns="16933" rtlCol="0" anchor="t">
            <a:normAutofit/>
          </a:bodyPr>
          <a:lstStyle/>
          <a:p>
            <a:pPr>
              <a:lnSpc>
                <a:spcPct val="102632"/>
              </a:lnSpc>
            </a:pPr>
            <a:r>
              <a:rPr lang="de-DE" sz="1300" b="1" kern="0" spc="-13" noProof="0">
                <a:solidFill>
                  <a:srgbClr val="000000"/>
                </a:solidFill>
                <a:latin typeface="Roboto" pitchFamily="34" charset="0"/>
                <a:ea typeface="Roboto" pitchFamily="34" charset="-122"/>
                <a:cs typeface="Roboto" pitchFamily="34" charset="-120"/>
              </a:rPr>
              <a:t>Mentafy Writing Process Analysis</a:t>
            </a:r>
            <a:endParaRPr lang="de-DE" sz="1300" noProof="0"/>
          </a:p>
        </p:txBody>
      </p:sp>
      <p:sp>
        <p:nvSpPr>
          <p:cNvPr id="25" name="Text 23"/>
          <p:cNvSpPr/>
          <p:nvPr/>
        </p:nvSpPr>
        <p:spPr>
          <a:xfrm>
            <a:off x="3422634" y="5110344"/>
            <a:ext cx="2635873" cy="894557"/>
          </a:xfrm>
          <a:prstGeom prst="rect">
            <a:avLst/>
          </a:prstGeom>
          <a:noFill/>
          <a:ln/>
        </p:spPr>
        <p:txBody>
          <a:bodyPr wrap="square" lIns="16933" tIns="16933" rIns="16933" bIns="16933" rtlCol="0" anchor="t">
            <a:normAutofit/>
          </a:bodyPr>
          <a:lstStyle/>
          <a:p>
            <a:pPr>
              <a:lnSpc>
                <a:spcPct val="122824"/>
              </a:lnSpc>
            </a:pPr>
            <a:r>
              <a:rPr lang="de-DE" sz="1200" noProof="0">
                <a:solidFill>
                  <a:srgbClr val="374040"/>
                </a:solidFill>
                <a:latin typeface="Roboto" pitchFamily="34" charset="0"/>
                <a:ea typeface="Roboto" pitchFamily="34" charset="-122"/>
                <a:cs typeface="Roboto" pitchFamily="34" charset="-120"/>
              </a:rPr>
              <a:t>Same founding team, same situation as in 2009: proven technology, adoption just beginning.</a:t>
            </a:r>
            <a:endParaRPr lang="de-DE" sz="1200" noProof="0"/>
          </a:p>
        </p:txBody>
      </p:sp>
      <p:sp>
        <p:nvSpPr>
          <p:cNvPr id="26" name="Text 24"/>
          <p:cNvSpPr/>
          <p:nvPr/>
        </p:nvSpPr>
        <p:spPr>
          <a:xfrm>
            <a:off x="6210267" y="4421436"/>
            <a:ext cx="2815009" cy="355633"/>
          </a:xfrm>
          <a:prstGeom prst="rect">
            <a:avLst/>
          </a:prstGeom>
          <a:noFill/>
          <a:ln/>
        </p:spPr>
        <p:txBody>
          <a:bodyPr wrap="square" lIns="16933" tIns="16933" rIns="16933" bIns="16933" rtlCol="0" anchor="t">
            <a:normAutofit lnSpcReduction="10000"/>
          </a:bodyPr>
          <a:lstStyle/>
          <a:p>
            <a:pPr>
              <a:lnSpc>
                <a:spcPct val="83200"/>
              </a:lnSpc>
            </a:pPr>
            <a:r>
              <a:rPr lang="de-DE" sz="2600" b="1" noProof="0">
                <a:solidFill>
                  <a:srgbClr val="C00000"/>
                </a:solidFill>
                <a:latin typeface="Roboto" pitchFamily="34" charset="0"/>
                <a:ea typeface="Roboto" pitchFamily="34" charset="-122"/>
                <a:cs typeface="Roboto" pitchFamily="34" charset="-120"/>
              </a:rPr>
              <a:t>2026</a:t>
            </a:r>
            <a:endParaRPr lang="de-DE" sz="2600" noProof="0">
              <a:solidFill>
                <a:srgbClr val="C00000"/>
              </a:solidFill>
            </a:endParaRPr>
          </a:p>
        </p:txBody>
      </p:sp>
      <p:sp>
        <p:nvSpPr>
          <p:cNvPr id="27" name="Text 25"/>
          <p:cNvSpPr/>
          <p:nvPr/>
        </p:nvSpPr>
        <p:spPr>
          <a:xfrm>
            <a:off x="6210267" y="4827819"/>
            <a:ext cx="2815009" cy="231775"/>
          </a:xfrm>
          <a:prstGeom prst="rect">
            <a:avLst/>
          </a:prstGeom>
          <a:noFill/>
          <a:ln/>
        </p:spPr>
        <p:txBody>
          <a:bodyPr wrap="square" lIns="16933" tIns="16933" rIns="16933" bIns="16933" rtlCol="0" anchor="t">
            <a:normAutofit/>
          </a:bodyPr>
          <a:lstStyle/>
          <a:p>
            <a:pPr>
              <a:lnSpc>
                <a:spcPct val="102632"/>
              </a:lnSpc>
            </a:pPr>
            <a:r>
              <a:rPr lang="de-DE" sz="1300" b="1" kern="0" spc="-13" noProof="0" dirty="0">
                <a:solidFill>
                  <a:srgbClr val="000000"/>
                </a:solidFill>
                <a:latin typeface="Roboto" pitchFamily="34" charset="0"/>
                <a:ea typeface="Roboto" pitchFamily="34" charset="-122"/>
                <a:cs typeface="Roboto" pitchFamily="34" charset="-120"/>
              </a:rPr>
              <a:t>TEQSA</a:t>
            </a:r>
            <a:endParaRPr lang="de-DE" sz="1300" noProof="0" dirty="0"/>
          </a:p>
        </p:txBody>
      </p:sp>
      <p:sp>
        <p:nvSpPr>
          <p:cNvPr id="28" name="Text 26"/>
          <p:cNvSpPr/>
          <p:nvPr/>
        </p:nvSpPr>
        <p:spPr>
          <a:xfrm>
            <a:off x="6210267" y="5110344"/>
            <a:ext cx="2635873" cy="688181"/>
          </a:xfrm>
          <a:prstGeom prst="rect">
            <a:avLst/>
          </a:prstGeom>
          <a:noFill/>
          <a:ln/>
        </p:spPr>
        <p:txBody>
          <a:bodyPr wrap="square" lIns="16933" tIns="16933" rIns="16933" bIns="16933" rtlCol="0" anchor="t">
            <a:noAutofit/>
          </a:bodyPr>
          <a:lstStyle/>
          <a:p>
            <a:pPr>
              <a:lnSpc>
                <a:spcPct val="122824"/>
              </a:lnSpc>
            </a:pPr>
            <a:r>
              <a:rPr lang="en-US" sz="1200" noProof="0" dirty="0">
                <a:solidFill>
                  <a:srgbClr val="374040"/>
                </a:solidFill>
                <a:latin typeface="Roboto" pitchFamily="34" charset="0"/>
                <a:ea typeface="Roboto" pitchFamily="34" charset="-122"/>
                <a:cs typeface="Roboto" pitchFamily="34" charset="-120"/>
              </a:rPr>
              <a:t>Australia’s regulator TEQSA names process traces as evidence of learning. Universities are in a similar position to 2011.</a:t>
            </a:r>
            <a:endParaRPr lang="en-US" sz="1200" noProof="0" dirty="0"/>
          </a:p>
        </p:txBody>
      </p:sp>
      <p:sp>
        <p:nvSpPr>
          <p:cNvPr id="29" name="Shape 27"/>
          <p:cNvSpPr/>
          <p:nvPr/>
        </p:nvSpPr>
        <p:spPr>
          <a:xfrm>
            <a:off x="8997901" y="4707516"/>
            <a:ext cx="37041" cy="1000456"/>
          </a:xfrm>
          <a:prstGeom prst="rect">
            <a:avLst/>
          </a:prstGeom>
          <a:solidFill>
            <a:srgbClr val="FEED57"/>
          </a:solidFill>
          <a:ln/>
        </p:spPr>
        <p:txBody>
          <a:bodyPr/>
          <a:lstStyle/>
          <a:p>
            <a:endParaRPr lang="de-DE" noProof="0"/>
          </a:p>
        </p:txBody>
      </p:sp>
      <p:sp>
        <p:nvSpPr>
          <p:cNvPr id="30" name="Text 28"/>
          <p:cNvSpPr/>
          <p:nvPr/>
        </p:nvSpPr>
        <p:spPr>
          <a:xfrm>
            <a:off x="9187342" y="4745616"/>
            <a:ext cx="2446431" cy="949656"/>
          </a:xfrm>
          <a:prstGeom prst="rect">
            <a:avLst/>
          </a:prstGeom>
          <a:noFill/>
          <a:ln/>
        </p:spPr>
        <p:txBody>
          <a:bodyPr wrap="square" lIns="16933" tIns="16933" rIns="16933" bIns="16933" rtlCol="0" anchor="t">
            <a:normAutofit/>
          </a:bodyPr>
          <a:lstStyle/>
          <a:p>
            <a:r>
              <a:rPr lang="de-DE" sz="1400" b="1" noProof="0"/>
              <a:t>In 2011 it took a scandal to prompt action. This time the trigger is already on the table, as a draft law.</a:t>
            </a:r>
          </a:p>
        </p:txBody>
      </p:sp>
      <p:sp>
        <p:nvSpPr>
          <p:cNvPr id="32" name="TextBox 31">
            <a:extLst>
              <a:ext uri="{FF2B5EF4-FFF2-40B4-BE49-F238E27FC236}">
                <a16:creationId xmlns:a16="http://schemas.microsoft.com/office/drawing/2014/main" id="{385238F0-9568-354B-E935-6092A9B69F2F}"/>
              </a:ext>
            </a:extLst>
          </p:cNvPr>
          <p:cNvSpPr txBox="1"/>
          <p:nvPr/>
        </p:nvSpPr>
        <p:spPr>
          <a:xfrm>
            <a:off x="768718" y="373903"/>
            <a:ext cx="2759485" cy="307777"/>
          </a:xfrm>
          <a:prstGeom prst="rect">
            <a:avLst/>
          </a:prstGeom>
          <a:noFill/>
        </p:spPr>
        <p:txBody>
          <a:bodyPr wrap="square" rtlCol="0">
            <a:spAutoFit/>
          </a:bodyPr>
          <a:lstStyle/>
          <a:p>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Challenges </a:t>
            </a:r>
            <a:r>
              <a:rPr lang="de-DE" sz="1400" b="1">
                <a:latin typeface="Inter ExtraBold" panose="02000503000000020004" pitchFamily="2" charset="0"/>
                <a:ea typeface="Inter ExtraBold" panose="02000503000000020004" pitchFamily="2" charset="0"/>
                <a:cs typeface="Space Grotesk" pitchFamily="2" charset="77"/>
                <a:sym typeface="Helvetica"/>
              </a:rPr>
              <a:t>4</a:t>
            </a:r>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/4</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34" name="Oval 33">
            <a:extLst>
              <a:ext uri="{FF2B5EF4-FFF2-40B4-BE49-F238E27FC236}">
                <a16:creationId xmlns:a16="http://schemas.microsoft.com/office/drawing/2014/main" id="{C0269FBB-D631-2ABD-A945-D1C8F4975C7C}"/>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36" name="Picture 35" descr="A blue and black logo&#10;&#10;AI-generated content may be incorrect.">
            <a:extLst>
              <a:ext uri="{FF2B5EF4-FFF2-40B4-BE49-F238E27FC236}">
                <a16:creationId xmlns:a16="http://schemas.microsoft.com/office/drawing/2014/main" id="{7586EA07-C4C2-073B-9BF1-B0E01BC712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
        <p:nvSpPr>
          <p:cNvPr id="38" name="Slide Number Placeholder 1">
            <a:extLst>
              <a:ext uri="{FF2B5EF4-FFF2-40B4-BE49-F238E27FC236}">
                <a16:creationId xmlns:a16="http://schemas.microsoft.com/office/drawing/2014/main" id="{F98783BA-B3D6-CFA4-5B76-268C983D412A}"/>
              </a:ext>
            </a:extLst>
          </p:cNvPr>
          <p:cNvSpPr txBox="1">
            <a:spLocks/>
          </p:cNvSpPr>
          <p:nvPr/>
        </p:nvSpPr>
        <p:spPr>
          <a:xfrm>
            <a:off x="11463687" y="6321511"/>
            <a:ext cx="471024" cy="318449"/>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noProof="0" smtClean="0">
                <a:solidFill>
                  <a:srgbClr val="008080"/>
                </a:solidFill>
                <a:latin typeface="Inter ExtraBold" panose="02000503000000020004" pitchFamily="2" charset="0"/>
                <a:ea typeface="Inter ExtraBold" panose="02000503000000020004" pitchFamily="2" charset="0"/>
              </a:rPr>
              <a:pPr/>
              <a:t>7</a:t>
            </a:fld>
            <a:endParaRPr lang="de-DE" sz="1200" noProof="0">
              <a:solidFill>
                <a:srgbClr val="008080"/>
              </a:solidFill>
              <a:latin typeface="Inter ExtraBold" panose="02000503000000020004" pitchFamily="2" charset="0"/>
              <a:ea typeface="Inter ExtraBold" panose="02000503000000020004" pitchFamily="2" charset="0"/>
            </a:endParaRPr>
          </a:p>
        </p:txBody>
      </p:sp>
    </p:spTree>
    <p:extLst>
      <p:ext uri="{BB962C8B-B14F-4D97-AF65-F5344CB8AC3E}">
        <p14:creationId xmlns:p14="http://schemas.microsoft.com/office/powerpoint/2010/main" val="2168538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91DB0-4A96-762B-0EAE-27C1687E1C5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C3E18A0-CDB8-603B-4BAB-5B99215C1D5C}"/>
              </a:ext>
            </a:extLst>
          </p:cNvPr>
          <p:cNvSpPr/>
          <p:nvPr/>
        </p:nvSpPr>
        <p:spPr>
          <a:xfrm>
            <a:off x="1" y="0"/>
            <a:ext cx="12192000" cy="6858000"/>
          </a:xfrm>
          <a:prstGeom prst="rect">
            <a:avLst/>
          </a:prstGeom>
          <a:solidFill>
            <a:srgbClr val="54AA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 name="Title 3">
            <a:extLst>
              <a:ext uri="{FF2B5EF4-FFF2-40B4-BE49-F238E27FC236}">
                <a16:creationId xmlns:a16="http://schemas.microsoft.com/office/drawing/2014/main" id="{7C4874AC-85D5-988A-7CF4-4747D1288940}"/>
              </a:ext>
            </a:extLst>
          </p:cNvPr>
          <p:cNvSpPr>
            <a:spLocks noGrp="1"/>
          </p:cNvSpPr>
          <p:nvPr>
            <p:ph type="title"/>
          </p:nvPr>
        </p:nvSpPr>
        <p:spPr/>
        <p:txBody>
          <a:bodyPr/>
          <a:lstStyle/>
          <a:p>
            <a:r>
              <a:rPr lang="de-DE" b="1" noProof="0">
                <a:solidFill>
                  <a:srgbClr val="EBFFFF"/>
                </a:solidFill>
              </a:rPr>
              <a:t>	Mentafy’s solution</a:t>
            </a:r>
          </a:p>
        </p:txBody>
      </p:sp>
      <p:sp>
        <p:nvSpPr>
          <p:cNvPr id="5" name="Text Placeholder 4">
            <a:extLst>
              <a:ext uri="{FF2B5EF4-FFF2-40B4-BE49-F238E27FC236}">
                <a16:creationId xmlns:a16="http://schemas.microsoft.com/office/drawing/2014/main" id="{ECDB36F1-8FB3-14FE-9F1D-BCEF389DD330}"/>
              </a:ext>
            </a:extLst>
          </p:cNvPr>
          <p:cNvSpPr>
            <a:spLocks noGrp="1"/>
          </p:cNvSpPr>
          <p:nvPr>
            <p:ph type="body" idx="1"/>
          </p:nvPr>
        </p:nvSpPr>
        <p:spPr/>
        <p:txBody>
          <a:bodyPr/>
          <a:lstStyle/>
          <a:p>
            <a:endParaRPr lang="de-DE" noProof="0"/>
          </a:p>
        </p:txBody>
      </p:sp>
      <p:sp>
        <p:nvSpPr>
          <p:cNvPr id="6" name="Oval 5">
            <a:extLst>
              <a:ext uri="{FF2B5EF4-FFF2-40B4-BE49-F238E27FC236}">
                <a16:creationId xmlns:a16="http://schemas.microsoft.com/office/drawing/2014/main" id="{B66464E6-1432-9A6A-C0F2-E666A60A3475}"/>
              </a:ext>
            </a:extLst>
          </p:cNvPr>
          <p:cNvSpPr/>
          <p:nvPr/>
        </p:nvSpPr>
        <p:spPr>
          <a:xfrm>
            <a:off x="1082298" y="3765933"/>
            <a:ext cx="525121" cy="540024"/>
          </a:xfrm>
          <a:prstGeom prst="ellipse">
            <a:avLst/>
          </a:prstGeom>
          <a:solidFill>
            <a:srgbClr val="EB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2400" b="1" noProof="0">
                <a:solidFill>
                  <a:srgbClr val="008080"/>
                </a:solidFill>
                <a:latin typeface="Montserrat" panose="00000500000000000000" pitchFamily="2" charset="0"/>
              </a:rPr>
              <a:t>2</a:t>
            </a:r>
            <a:endParaRPr lang="de-DE" sz="1200" b="1" noProof="0">
              <a:solidFill>
                <a:srgbClr val="008080"/>
              </a:solidFill>
              <a:latin typeface="Montserrat" panose="00000500000000000000" pitchFamily="2" charset="0"/>
            </a:endParaRPr>
          </a:p>
        </p:txBody>
      </p:sp>
      <p:sp>
        <p:nvSpPr>
          <p:cNvPr id="3" name="Slide Number Placeholder 1">
            <a:extLst>
              <a:ext uri="{FF2B5EF4-FFF2-40B4-BE49-F238E27FC236}">
                <a16:creationId xmlns:a16="http://schemas.microsoft.com/office/drawing/2014/main" id="{C92EF01E-CE21-4898-B9ED-5396E8F34637}"/>
              </a:ext>
            </a:extLst>
          </p:cNvPr>
          <p:cNvSpPr txBox="1">
            <a:spLocks/>
          </p:cNvSpPr>
          <p:nvPr/>
        </p:nvSpPr>
        <p:spPr>
          <a:xfrm>
            <a:off x="11604549" y="6321511"/>
            <a:ext cx="33016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8</a:t>
            </a:fld>
            <a:endParaRPr lang="de-DE" sz="1200" b="1" noProof="0">
              <a:solidFill>
                <a:srgbClr val="FFFFFF"/>
              </a:solidFill>
              <a:latin typeface="Inter ExtraBold" panose="02000503000000020004" pitchFamily="2" charset="0"/>
              <a:ea typeface="Inter ExtraBold" panose="02000503000000020004" pitchFamily="2" charset="0"/>
            </a:endParaRPr>
          </a:p>
        </p:txBody>
      </p:sp>
      <p:pic>
        <p:nvPicPr>
          <p:cNvPr id="2" name="Picture 1" descr="A white text on a black background&#10;&#10;Description automatically generated">
            <a:extLst>
              <a:ext uri="{FF2B5EF4-FFF2-40B4-BE49-F238E27FC236}">
                <a16:creationId xmlns:a16="http://schemas.microsoft.com/office/drawing/2014/main" id="{983E0111-6873-702B-A002-23324F918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6125" y="218335"/>
            <a:ext cx="1145667" cy="301030"/>
          </a:xfrm>
          <a:prstGeom prst="rect">
            <a:avLst/>
          </a:prstGeom>
        </p:spPr>
      </p:pic>
    </p:spTree>
    <p:extLst>
      <p:ext uri="{BB962C8B-B14F-4D97-AF65-F5344CB8AC3E}">
        <p14:creationId xmlns:p14="http://schemas.microsoft.com/office/powerpoint/2010/main" val="3038594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35000" y="885693"/>
            <a:ext cx="12014200" cy="463533"/>
          </a:xfrm>
          <a:prstGeom prst="rect">
            <a:avLst/>
          </a:prstGeom>
          <a:noFill/>
          <a:ln/>
        </p:spPr>
        <p:txBody>
          <a:bodyPr wrap="square" lIns="16933" tIns="16933" rIns="16933" bIns="16933" rtlCol="0" anchor="t">
            <a:normAutofit/>
          </a:bodyPr>
          <a:lstStyle/>
          <a:p>
            <a:pPr>
              <a:lnSpc>
                <a:spcPct val="100976"/>
              </a:lnSpc>
            </a:pPr>
            <a:r>
              <a:rPr lang="en-US" sz="2800" b="1" kern="0" spc="-30">
                <a:solidFill>
                  <a:srgbClr val="008080"/>
                </a:solidFill>
                <a:latin typeface="Inter ExtraBold" panose="02000503000000020004" pitchFamily="2" charset="0"/>
                <a:ea typeface="Inter ExtraBold" panose="02000503000000020004" pitchFamily="2" charset="0"/>
                <a:cs typeface="Arial" pitchFamily="34" charset="-120"/>
              </a:rPr>
              <a:t>Plagiarism checking that detects paraphrases and translations</a:t>
            </a:r>
            <a:endParaRPr lang="en-US" sz="2800">
              <a:solidFill>
                <a:srgbClr val="008080"/>
              </a:solidFill>
              <a:latin typeface="Inter ExtraBold" panose="02000503000000020004" pitchFamily="2" charset="0"/>
              <a:ea typeface="Inter ExtraBold" panose="02000503000000020004" pitchFamily="2" charset="0"/>
            </a:endParaRPr>
          </a:p>
        </p:txBody>
      </p:sp>
      <p:sp>
        <p:nvSpPr>
          <p:cNvPr id="4" name="Text 2"/>
          <p:cNvSpPr/>
          <p:nvPr/>
        </p:nvSpPr>
        <p:spPr>
          <a:xfrm>
            <a:off x="635000" y="1425360"/>
            <a:ext cx="9468907" cy="558701"/>
          </a:xfrm>
          <a:prstGeom prst="rect">
            <a:avLst/>
          </a:prstGeom>
          <a:noFill/>
          <a:ln/>
        </p:spPr>
        <p:txBody>
          <a:bodyPr wrap="square" lIns="16933" tIns="16933" rIns="16933" bIns="16933" rtlCol="0" anchor="t">
            <a:normAutofit lnSpcReduction="10000"/>
          </a:bodyPr>
          <a:lstStyle/>
          <a:p>
            <a:pPr>
              <a:lnSpc>
                <a:spcPct val="132632"/>
              </a:lnSpc>
            </a:pPr>
            <a:r>
              <a:rPr lang="en-US" sz="1400">
                <a:solidFill>
                  <a:srgbClr val="4F5B5B"/>
                </a:solidFill>
                <a:latin typeface="Arial" pitchFamily="34" charset="0"/>
                <a:ea typeface="Arial" pitchFamily="34" charset="-122"/>
                <a:cs typeface="Arial" pitchFamily="34" charset="-120"/>
              </a:rPr>
              <a:t>An innovative addition to the traditional check: </a:t>
            </a:r>
            <a:r>
              <a:rPr lang="en-US" sz="1400" err="1">
                <a:solidFill>
                  <a:srgbClr val="4F5B5B"/>
                </a:solidFill>
                <a:latin typeface="Arial" pitchFamily="34" charset="0"/>
                <a:ea typeface="Arial" pitchFamily="34" charset="-122"/>
                <a:cs typeface="Arial" pitchFamily="34" charset="-120"/>
              </a:rPr>
              <a:t>Our</a:t>
            </a:r>
            <a:r>
              <a:rPr lang="en-US" sz="1400">
                <a:solidFill>
                  <a:srgbClr val="4F5B5B"/>
                </a:solidFill>
                <a:latin typeface="Arial" pitchFamily="34" charset="0"/>
                <a:ea typeface="Arial" pitchFamily="34" charset="-122"/>
                <a:cs typeface="Arial" pitchFamily="34" charset="-120"/>
              </a:rPr>
              <a:t> </a:t>
            </a:r>
            <a:r>
              <a:rPr lang="en-US" sz="1400" b="1" err="1">
                <a:solidFill>
                  <a:srgbClr val="4F5B5B"/>
                </a:solidFill>
                <a:latin typeface="Arial" pitchFamily="34" charset="0"/>
                <a:ea typeface="Arial" pitchFamily="34" charset="-122"/>
                <a:cs typeface="Arial" pitchFamily="34" charset="-120"/>
              </a:rPr>
              <a:t>S³ Semantic</a:t>
            </a:r>
            <a:r>
              <a:rPr lang="en-US" sz="1400" b="1">
                <a:solidFill>
                  <a:srgbClr val="4F5B5B"/>
                </a:solidFill>
                <a:latin typeface="Arial" pitchFamily="34" charset="0"/>
                <a:ea typeface="Arial" pitchFamily="34" charset="-122"/>
                <a:cs typeface="Arial" pitchFamily="34" charset="-120"/>
              </a:rPr>
              <a:t> </a:t>
            </a:r>
            <a:r>
              <a:rPr lang="en-US" sz="1400" b="1" err="1">
                <a:solidFill>
                  <a:srgbClr val="4F5B5B"/>
                </a:solidFill>
                <a:latin typeface="Arial" pitchFamily="34" charset="0"/>
                <a:ea typeface="Arial" pitchFamily="34" charset="-122"/>
                <a:cs typeface="Arial" pitchFamily="34" charset="-120"/>
              </a:rPr>
              <a:t>Source Search</a:t>
            </a:r>
            <a:r>
              <a:rPr lang="en-US" sz="1400" b="1">
                <a:solidFill>
                  <a:srgbClr val="4F5B5B"/>
                </a:solidFill>
                <a:latin typeface="Arial" pitchFamily="34" charset="0"/>
                <a:ea typeface="Arial" pitchFamily="34" charset="-122"/>
                <a:cs typeface="Arial" pitchFamily="34" charset="-120"/>
              </a:rPr>
              <a:t> </a:t>
            </a:r>
            <a:r>
              <a:rPr lang="en-US" sz="1400">
                <a:solidFill>
                  <a:srgbClr val="4F5B5B"/>
                </a:solidFill>
                <a:latin typeface="Arial" pitchFamily="34" charset="0"/>
                <a:ea typeface="Arial" pitchFamily="34" charset="-122"/>
                <a:cs typeface="Arial" pitchFamily="34" charset="-120"/>
              </a:rPr>
              <a:t>compares meaning </a:t>
            </a:r>
            <a:r>
              <a:rPr lang="en-US" sz="1400" err="1">
                <a:solidFill>
                  <a:srgbClr val="4F5B5B"/>
                </a:solidFill>
                <a:latin typeface="Arial" pitchFamily="34" charset="0"/>
                <a:ea typeface="Arial" pitchFamily="34" charset="-122"/>
                <a:cs typeface="Arial" pitchFamily="34" charset="-120"/>
              </a:rPr>
              <a:t>instead of</a:t>
            </a:r>
            <a:r>
              <a:rPr lang="en-US" sz="1400">
                <a:solidFill>
                  <a:srgbClr val="4F5B5B"/>
                </a:solidFill>
                <a:latin typeface="Arial" pitchFamily="34" charset="0"/>
                <a:ea typeface="Arial" pitchFamily="34" charset="-122"/>
                <a:cs typeface="Arial" pitchFamily="34" charset="-120"/>
              </a:rPr>
              <a:t> </a:t>
            </a:r>
            <a:r>
              <a:rPr lang="en-US" sz="1400" err="1">
                <a:solidFill>
                  <a:srgbClr val="4F5B5B"/>
                </a:solidFill>
                <a:latin typeface="Arial" pitchFamily="34" charset="0"/>
                <a:ea typeface="Arial" pitchFamily="34" charset="-122"/>
                <a:cs typeface="Arial" pitchFamily="34" charset="-120"/>
              </a:rPr>
              <a:t>word strings</a:t>
            </a:r>
            <a:r>
              <a:rPr lang="en-US" sz="1400">
                <a:solidFill>
                  <a:srgbClr val="4F5B5B"/>
                </a:solidFill>
                <a:latin typeface="Arial" pitchFamily="34" charset="0"/>
                <a:ea typeface="Arial" pitchFamily="34" charset="-122"/>
                <a:cs typeface="Arial" pitchFamily="34" charset="-120"/>
              </a:rPr>
              <a:t> and finds the source even when the text has been reworded or translated.</a:t>
            </a:r>
            <a:endParaRPr lang="en-US" sz="1400"/>
          </a:p>
        </p:txBody>
      </p:sp>
      <p:sp>
        <p:nvSpPr>
          <p:cNvPr id="37" name="Shape 35"/>
          <p:cNvSpPr/>
          <p:nvPr/>
        </p:nvSpPr>
        <p:spPr>
          <a:xfrm>
            <a:off x="635000" y="5886070"/>
            <a:ext cx="10922000" cy="6350"/>
          </a:xfrm>
          <a:prstGeom prst="rect">
            <a:avLst/>
          </a:prstGeom>
          <a:solidFill>
            <a:srgbClr val="EAEFEF"/>
          </a:solidFill>
          <a:ln/>
        </p:spPr>
        <p:txBody>
          <a:bodyPr/>
          <a:lstStyle/>
          <a:p>
            <a:endParaRPr lang="en-US"/>
          </a:p>
        </p:txBody>
      </p:sp>
      <p:grpSp>
        <p:nvGrpSpPr>
          <p:cNvPr id="95" name="Group 94">
            <a:extLst>
              <a:ext uri="{FF2B5EF4-FFF2-40B4-BE49-F238E27FC236}">
                <a16:creationId xmlns:a16="http://schemas.microsoft.com/office/drawing/2014/main" id="{3A4A261F-01AC-B7AB-5315-A0F3669471DA}"/>
              </a:ext>
            </a:extLst>
          </p:cNvPr>
          <p:cNvGrpSpPr/>
          <p:nvPr/>
        </p:nvGrpSpPr>
        <p:grpSpPr>
          <a:xfrm>
            <a:off x="635000" y="2244945"/>
            <a:ext cx="5815961" cy="3932200"/>
            <a:chOff x="690717" y="2244945"/>
            <a:chExt cx="5129527" cy="3142092"/>
          </a:xfrm>
        </p:grpSpPr>
        <p:sp>
          <p:nvSpPr>
            <p:cNvPr id="46" name="Shape 12">
              <a:extLst>
                <a:ext uri="{FF2B5EF4-FFF2-40B4-BE49-F238E27FC236}">
                  <a16:creationId xmlns:a16="http://schemas.microsoft.com/office/drawing/2014/main" id="{E63E2950-3BDD-41EB-9069-9321ECEA9E27}"/>
                </a:ext>
              </a:extLst>
            </p:cNvPr>
            <p:cNvSpPr/>
            <p:nvPr/>
          </p:nvSpPr>
          <p:spPr>
            <a:xfrm>
              <a:off x="690717" y="2244945"/>
              <a:ext cx="5129527" cy="3142092"/>
            </a:xfrm>
            <a:prstGeom prst="roundRect">
              <a:avLst>
                <a:gd name="adj" fmla="val 2425"/>
              </a:avLst>
            </a:prstGeom>
            <a:ln w="7937">
              <a:solidFill>
                <a:srgbClr val="DCE3E3"/>
              </a:solidFill>
              <a:prstDash val="solid"/>
            </a:ln>
          </p:spPr>
          <p:txBody>
            <a:bodyPr/>
            <a:lstStyle/>
            <a:p>
              <a:endParaRPr lang="en-US"/>
            </a:p>
          </p:txBody>
        </p:sp>
        <p:sp>
          <p:nvSpPr>
            <p:cNvPr id="48" name="Shape 13">
              <a:extLst>
                <a:ext uri="{FF2B5EF4-FFF2-40B4-BE49-F238E27FC236}">
                  <a16:creationId xmlns:a16="http://schemas.microsoft.com/office/drawing/2014/main" id="{2B5BECAE-AAB8-E33D-DC21-C295808C8823}"/>
                </a:ext>
              </a:extLst>
            </p:cNvPr>
            <p:cNvSpPr/>
            <p:nvPr/>
          </p:nvSpPr>
          <p:spPr>
            <a:xfrm>
              <a:off x="696008" y="2250236"/>
              <a:ext cx="2559430" cy="453926"/>
            </a:xfrm>
            <a:prstGeom prst="rect">
              <a:avLst/>
            </a:prstGeom>
            <a:solidFill>
              <a:srgbClr val="E6F2F2"/>
            </a:solidFill>
            <a:ln/>
          </p:spPr>
          <p:txBody>
            <a:bodyPr/>
            <a:lstStyle/>
            <a:p>
              <a:endParaRPr lang="en-US"/>
            </a:p>
          </p:txBody>
        </p:sp>
        <p:sp>
          <p:nvSpPr>
            <p:cNvPr id="50" name="Text 14">
              <a:extLst>
                <a:ext uri="{FF2B5EF4-FFF2-40B4-BE49-F238E27FC236}">
                  <a16:creationId xmlns:a16="http://schemas.microsoft.com/office/drawing/2014/main" id="{FE16B923-2F5D-4B44-81BB-B014466F6D34}"/>
                </a:ext>
              </a:extLst>
            </p:cNvPr>
            <p:cNvSpPr/>
            <p:nvPr/>
          </p:nvSpPr>
          <p:spPr>
            <a:xfrm>
              <a:off x="861108" y="2389936"/>
              <a:ext cx="2306013" cy="199926"/>
            </a:xfrm>
            <a:prstGeom prst="rect">
              <a:avLst/>
            </a:prstGeom>
            <a:noFill/>
            <a:ln/>
          </p:spPr>
          <p:txBody>
            <a:bodyPr wrap="square" lIns="16933" tIns="16933" rIns="16933" bIns="16933" rtlCol="0" anchor="t">
              <a:normAutofit/>
            </a:bodyPr>
            <a:lstStyle/>
            <a:p>
              <a:r>
                <a:rPr lang="en-US" sz="1200" b="1">
                  <a:solidFill>
                    <a:srgbClr val="374040"/>
                  </a:solidFill>
                  <a:latin typeface="Arial" pitchFamily="34" charset="0"/>
                  <a:ea typeface="Arial" pitchFamily="34" charset="-122"/>
                  <a:cs typeface="Arial" pitchFamily="34" charset="-120"/>
                </a:rPr>
                <a:t>Traditional plagiarism check</a:t>
              </a:r>
              <a:endParaRPr lang="en-US" sz="1200"/>
            </a:p>
          </p:txBody>
        </p:sp>
        <p:sp>
          <p:nvSpPr>
            <p:cNvPr id="52" name="Shape 15">
              <a:extLst>
                <a:ext uri="{FF2B5EF4-FFF2-40B4-BE49-F238E27FC236}">
                  <a16:creationId xmlns:a16="http://schemas.microsoft.com/office/drawing/2014/main" id="{830C3A64-14D9-AF4A-8205-B1B99457B8F5}"/>
                </a:ext>
              </a:extLst>
            </p:cNvPr>
            <p:cNvSpPr/>
            <p:nvPr/>
          </p:nvSpPr>
          <p:spPr>
            <a:xfrm>
              <a:off x="3255439" y="2250236"/>
              <a:ext cx="2559513" cy="453926"/>
            </a:xfrm>
            <a:prstGeom prst="rect">
              <a:avLst/>
            </a:prstGeom>
            <a:solidFill>
              <a:srgbClr val="008080"/>
            </a:solidFill>
            <a:ln/>
          </p:spPr>
          <p:txBody>
            <a:bodyPr/>
            <a:lstStyle/>
            <a:p>
              <a:endParaRPr lang="en-US"/>
            </a:p>
          </p:txBody>
        </p:sp>
        <p:sp>
          <p:nvSpPr>
            <p:cNvPr id="54" name="Text 16">
              <a:extLst>
                <a:ext uri="{FF2B5EF4-FFF2-40B4-BE49-F238E27FC236}">
                  <a16:creationId xmlns:a16="http://schemas.microsoft.com/office/drawing/2014/main" id="{B75925D8-057E-AF91-CE32-33F03F95FB94}"/>
                </a:ext>
              </a:extLst>
            </p:cNvPr>
            <p:cNvSpPr/>
            <p:nvPr/>
          </p:nvSpPr>
          <p:spPr>
            <a:xfrm>
              <a:off x="3420539" y="2389936"/>
              <a:ext cx="2306099" cy="199926"/>
            </a:xfrm>
            <a:prstGeom prst="rect">
              <a:avLst/>
            </a:prstGeom>
            <a:noFill/>
            <a:ln/>
          </p:spPr>
          <p:txBody>
            <a:bodyPr wrap="square" lIns="16933" tIns="16933" rIns="16933" bIns="16933" rtlCol="0" anchor="t">
              <a:normAutofit/>
            </a:bodyPr>
            <a:lstStyle/>
            <a:p>
              <a:r>
                <a:rPr lang="en-US" sz="1200" b="1">
                  <a:solidFill>
                    <a:srgbClr val="FFFFFF"/>
                  </a:solidFill>
                  <a:latin typeface="Arial" pitchFamily="34" charset="0"/>
                  <a:ea typeface="Arial" pitchFamily="34" charset="-122"/>
                  <a:cs typeface="Arial" pitchFamily="34" charset="-120"/>
                </a:rPr>
                <a:t>Mentafy S³</a:t>
              </a:r>
              <a:endParaRPr lang="en-US" sz="1200"/>
            </a:p>
          </p:txBody>
        </p:sp>
        <p:sp>
          <p:nvSpPr>
            <p:cNvPr id="56" name="Text 17">
              <a:extLst>
                <a:ext uri="{FF2B5EF4-FFF2-40B4-BE49-F238E27FC236}">
                  <a16:creationId xmlns:a16="http://schemas.microsoft.com/office/drawing/2014/main" id="{CEF8DFF2-4C5A-7EB4-1C18-48331491CEA5}"/>
                </a:ext>
              </a:extLst>
            </p:cNvPr>
            <p:cNvSpPr/>
            <p:nvPr/>
          </p:nvSpPr>
          <p:spPr>
            <a:xfrm>
              <a:off x="861108" y="2831163"/>
              <a:ext cx="2306013" cy="436827"/>
            </a:xfrm>
            <a:prstGeom prst="rect">
              <a:avLst/>
            </a:prstGeom>
            <a:noFill/>
            <a:ln/>
          </p:spPr>
          <p:txBody>
            <a:bodyPr wrap="square" lIns="16933" tIns="16933" rIns="16933" bIns="16933" rtlCol="0" anchor="t">
              <a:normAutofit/>
            </a:bodyPr>
            <a:lstStyle/>
            <a:p>
              <a:pPr>
                <a:lnSpc>
                  <a:spcPct val="117818"/>
                </a:lnSpc>
              </a:pPr>
              <a:r>
                <a:rPr lang="en-US" sz="1200">
                  <a:solidFill>
                    <a:srgbClr val="6E7C7C"/>
                  </a:solidFill>
                  <a:latin typeface="Arial" pitchFamily="34" charset="0"/>
                  <a:ea typeface="Arial" pitchFamily="34" charset="-122"/>
                  <a:cs typeface="Arial" pitchFamily="34" charset="-120"/>
                </a:rPr>
                <a:t>Finds only verbatim matches</a:t>
              </a:r>
              <a:endParaRPr lang="en-US" sz="1200"/>
            </a:p>
          </p:txBody>
        </p:sp>
        <p:sp>
          <p:nvSpPr>
            <p:cNvPr id="58" name="Shape 18">
              <a:extLst>
                <a:ext uri="{FF2B5EF4-FFF2-40B4-BE49-F238E27FC236}">
                  <a16:creationId xmlns:a16="http://schemas.microsoft.com/office/drawing/2014/main" id="{E14D1D67-2285-6339-F76B-00617C3F787E}"/>
                </a:ext>
              </a:extLst>
            </p:cNvPr>
            <p:cNvSpPr/>
            <p:nvPr/>
          </p:nvSpPr>
          <p:spPr>
            <a:xfrm>
              <a:off x="3255439" y="2704163"/>
              <a:ext cx="2559513" cy="665427"/>
            </a:xfrm>
            <a:prstGeom prst="rect">
              <a:avLst/>
            </a:prstGeom>
            <a:solidFill>
              <a:srgbClr val="F4F7F7"/>
            </a:solidFill>
            <a:ln/>
          </p:spPr>
          <p:txBody>
            <a:bodyPr/>
            <a:lstStyle/>
            <a:p>
              <a:endParaRPr lang="en-US"/>
            </a:p>
          </p:txBody>
        </p:sp>
        <p:sp>
          <p:nvSpPr>
            <p:cNvPr id="60" name="Text 19">
              <a:extLst>
                <a:ext uri="{FF2B5EF4-FFF2-40B4-BE49-F238E27FC236}">
                  <a16:creationId xmlns:a16="http://schemas.microsoft.com/office/drawing/2014/main" id="{9A50A738-4D5A-C311-99DE-726E73203060}"/>
                </a:ext>
              </a:extLst>
            </p:cNvPr>
            <p:cNvSpPr/>
            <p:nvPr/>
          </p:nvSpPr>
          <p:spPr>
            <a:xfrm>
              <a:off x="3420539" y="2831163"/>
              <a:ext cx="2306099" cy="436827"/>
            </a:xfrm>
            <a:prstGeom prst="rect">
              <a:avLst/>
            </a:prstGeom>
            <a:noFill/>
            <a:ln/>
          </p:spPr>
          <p:txBody>
            <a:bodyPr wrap="square" lIns="16933" tIns="16933" rIns="16933" bIns="16933" rtlCol="0" anchor="t">
              <a:normAutofit/>
            </a:bodyPr>
            <a:lstStyle/>
            <a:p>
              <a:pPr>
                <a:lnSpc>
                  <a:spcPct val="117818"/>
                </a:lnSpc>
              </a:pPr>
              <a:r>
                <a:rPr lang="en-US" sz="1200">
                  <a:solidFill>
                    <a:srgbClr val="232A2A"/>
                  </a:solidFill>
                  <a:latin typeface="Arial" pitchFamily="34" charset="0"/>
                  <a:ea typeface="Arial" pitchFamily="34" charset="-122"/>
                  <a:cs typeface="Arial" pitchFamily="34" charset="-120"/>
                </a:rPr>
                <a:t>Detects semantically identical passages</a:t>
              </a:r>
              <a:endParaRPr lang="en-US" sz="1200"/>
            </a:p>
          </p:txBody>
        </p:sp>
        <p:sp>
          <p:nvSpPr>
            <p:cNvPr id="62" name="Shape 20">
              <a:extLst>
                <a:ext uri="{FF2B5EF4-FFF2-40B4-BE49-F238E27FC236}">
                  <a16:creationId xmlns:a16="http://schemas.microsoft.com/office/drawing/2014/main" id="{58D9C550-45F5-6360-D0CB-7F481EAC4202}"/>
                </a:ext>
              </a:extLst>
            </p:cNvPr>
            <p:cNvSpPr/>
            <p:nvPr/>
          </p:nvSpPr>
          <p:spPr>
            <a:xfrm>
              <a:off x="696008" y="3369589"/>
              <a:ext cx="2559430" cy="6350"/>
            </a:xfrm>
            <a:prstGeom prst="rect">
              <a:avLst/>
            </a:prstGeom>
            <a:solidFill>
              <a:srgbClr val="EAEFEF"/>
            </a:solidFill>
            <a:ln/>
          </p:spPr>
          <p:txBody>
            <a:bodyPr/>
            <a:lstStyle/>
            <a:p>
              <a:endParaRPr lang="en-US"/>
            </a:p>
          </p:txBody>
        </p:sp>
        <p:sp>
          <p:nvSpPr>
            <p:cNvPr id="64" name="Text 21">
              <a:extLst>
                <a:ext uri="{FF2B5EF4-FFF2-40B4-BE49-F238E27FC236}">
                  <a16:creationId xmlns:a16="http://schemas.microsoft.com/office/drawing/2014/main" id="{C303195E-2C9C-710D-A77C-325AB47CF0D5}"/>
                </a:ext>
              </a:extLst>
            </p:cNvPr>
            <p:cNvSpPr/>
            <p:nvPr/>
          </p:nvSpPr>
          <p:spPr>
            <a:xfrm>
              <a:off x="861108" y="3501881"/>
              <a:ext cx="2306013" cy="436827"/>
            </a:xfrm>
            <a:prstGeom prst="rect">
              <a:avLst/>
            </a:prstGeom>
            <a:noFill/>
            <a:ln/>
          </p:spPr>
          <p:txBody>
            <a:bodyPr wrap="square" lIns="16933" tIns="16933" rIns="16933" bIns="16933" rtlCol="0" anchor="t">
              <a:normAutofit/>
            </a:bodyPr>
            <a:lstStyle/>
            <a:p>
              <a:pPr>
                <a:lnSpc>
                  <a:spcPct val="117818"/>
                </a:lnSpc>
              </a:pPr>
              <a:r>
                <a:rPr lang="en-US" sz="1200" dirty="0">
                  <a:solidFill>
                    <a:srgbClr val="6E7C7C"/>
                  </a:solidFill>
                  <a:latin typeface="Arial" pitchFamily="34" charset="0"/>
                  <a:ea typeface="Arial" pitchFamily="34" charset="-122"/>
                  <a:cs typeface="Arial" pitchFamily="34" charset="-120"/>
                </a:rPr>
                <a:t>Fails on reworded texts</a:t>
              </a:r>
              <a:endParaRPr lang="en-US" sz="1200" dirty="0"/>
            </a:p>
          </p:txBody>
        </p:sp>
        <p:sp>
          <p:nvSpPr>
            <p:cNvPr id="66" name="Shape 22">
              <a:extLst>
                <a:ext uri="{FF2B5EF4-FFF2-40B4-BE49-F238E27FC236}">
                  <a16:creationId xmlns:a16="http://schemas.microsoft.com/office/drawing/2014/main" id="{3B44894E-84AA-F300-DF6A-71ED8D4893AA}"/>
                </a:ext>
              </a:extLst>
            </p:cNvPr>
            <p:cNvSpPr/>
            <p:nvPr/>
          </p:nvSpPr>
          <p:spPr>
            <a:xfrm>
              <a:off x="3255439" y="3369589"/>
              <a:ext cx="2559513" cy="670719"/>
            </a:xfrm>
            <a:prstGeom prst="rect">
              <a:avLst/>
            </a:prstGeom>
            <a:solidFill>
              <a:srgbClr val="F4F7F7"/>
            </a:solidFill>
            <a:ln/>
          </p:spPr>
          <p:txBody>
            <a:bodyPr/>
            <a:lstStyle/>
            <a:p>
              <a:endParaRPr lang="en-US"/>
            </a:p>
          </p:txBody>
        </p:sp>
        <p:sp>
          <p:nvSpPr>
            <p:cNvPr id="68" name="Shape 23">
              <a:extLst>
                <a:ext uri="{FF2B5EF4-FFF2-40B4-BE49-F238E27FC236}">
                  <a16:creationId xmlns:a16="http://schemas.microsoft.com/office/drawing/2014/main" id="{341F0055-3128-3137-FD29-3712CEC576D0}"/>
                </a:ext>
              </a:extLst>
            </p:cNvPr>
            <p:cNvSpPr/>
            <p:nvPr/>
          </p:nvSpPr>
          <p:spPr>
            <a:xfrm>
              <a:off x="3255439" y="3369589"/>
              <a:ext cx="2559513" cy="6350"/>
            </a:xfrm>
            <a:prstGeom prst="rect">
              <a:avLst/>
            </a:prstGeom>
            <a:solidFill>
              <a:srgbClr val="EAEFEF"/>
            </a:solidFill>
            <a:ln/>
          </p:spPr>
          <p:txBody>
            <a:bodyPr/>
            <a:lstStyle/>
            <a:p>
              <a:endParaRPr lang="en-US"/>
            </a:p>
          </p:txBody>
        </p:sp>
        <p:sp>
          <p:nvSpPr>
            <p:cNvPr id="70" name="Text 24">
              <a:extLst>
                <a:ext uri="{FF2B5EF4-FFF2-40B4-BE49-F238E27FC236}">
                  <a16:creationId xmlns:a16="http://schemas.microsoft.com/office/drawing/2014/main" id="{AF4040D5-72E9-0B98-7C22-348ADCE3F82B}"/>
                </a:ext>
              </a:extLst>
            </p:cNvPr>
            <p:cNvSpPr/>
            <p:nvPr/>
          </p:nvSpPr>
          <p:spPr>
            <a:xfrm>
              <a:off x="3420539" y="3501881"/>
              <a:ext cx="2306099" cy="436827"/>
            </a:xfrm>
            <a:prstGeom prst="rect">
              <a:avLst/>
            </a:prstGeom>
            <a:noFill/>
            <a:ln/>
          </p:spPr>
          <p:txBody>
            <a:bodyPr wrap="square" lIns="16933" tIns="16933" rIns="16933" bIns="16933" rtlCol="0" anchor="t">
              <a:normAutofit/>
            </a:bodyPr>
            <a:lstStyle/>
            <a:p>
              <a:pPr>
                <a:lnSpc>
                  <a:spcPct val="117818"/>
                </a:lnSpc>
              </a:pPr>
              <a:r>
                <a:rPr lang="en-US" sz="1200">
                  <a:solidFill>
                    <a:srgbClr val="232A2A"/>
                  </a:solidFill>
                  <a:latin typeface="Arial" pitchFamily="34" charset="0"/>
                  <a:ea typeface="Arial" pitchFamily="34" charset="-122"/>
                  <a:cs typeface="Arial" pitchFamily="34" charset="-120"/>
                </a:rPr>
                <a:t>Analyzes meaning and line of argument</a:t>
              </a:r>
              <a:endParaRPr lang="en-US" sz="1200"/>
            </a:p>
          </p:txBody>
        </p:sp>
        <p:sp>
          <p:nvSpPr>
            <p:cNvPr id="72" name="Shape 25">
              <a:extLst>
                <a:ext uri="{FF2B5EF4-FFF2-40B4-BE49-F238E27FC236}">
                  <a16:creationId xmlns:a16="http://schemas.microsoft.com/office/drawing/2014/main" id="{5AA82E9D-DE48-4417-6589-5B9CF3CAAC88}"/>
                </a:ext>
              </a:extLst>
            </p:cNvPr>
            <p:cNvSpPr/>
            <p:nvPr/>
          </p:nvSpPr>
          <p:spPr>
            <a:xfrm>
              <a:off x="696008" y="4040308"/>
              <a:ext cx="2559430" cy="6350"/>
            </a:xfrm>
            <a:prstGeom prst="rect">
              <a:avLst/>
            </a:prstGeom>
            <a:solidFill>
              <a:srgbClr val="EAEFEF"/>
            </a:solidFill>
            <a:ln/>
          </p:spPr>
          <p:txBody>
            <a:bodyPr/>
            <a:lstStyle/>
            <a:p>
              <a:endParaRPr lang="en-US"/>
            </a:p>
          </p:txBody>
        </p:sp>
        <p:sp>
          <p:nvSpPr>
            <p:cNvPr id="74" name="Text 26">
              <a:extLst>
                <a:ext uri="{FF2B5EF4-FFF2-40B4-BE49-F238E27FC236}">
                  <a16:creationId xmlns:a16="http://schemas.microsoft.com/office/drawing/2014/main" id="{460ACF15-9A9A-05CD-3031-32520264AD89}"/>
                </a:ext>
              </a:extLst>
            </p:cNvPr>
            <p:cNvSpPr/>
            <p:nvPr/>
          </p:nvSpPr>
          <p:spPr>
            <a:xfrm>
              <a:off x="861108" y="4172600"/>
              <a:ext cx="2306013" cy="436827"/>
            </a:xfrm>
            <a:prstGeom prst="rect">
              <a:avLst/>
            </a:prstGeom>
            <a:noFill/>
            <a:ln/>
          </p:spPr>
          <p:txBody>
            <a:bodyPr wrap="square" lIns="16933" tIns="16933" rIns="16933" bIns="16933" rtlCol="0" anchor="t">
              <a:normAutofit/>
            </a:bodyPr>
            <a:lstStyle/>
            <a:p>
              <a:pPr>
                <a:lnSpc>
                  <a:spcPct val="117818"/>
                </a:lnSpc>
              </a:pPr>
              <a:r>
                <a:rPr lang="en-US" sz="1200">
                  <a:solidFill>
                    <a:srgbClr val="6E7C7C"/>
                  </a:solidFill>
                  <a:latin typeface="Arial" pitchFamily="34" charset="0"/>
                  <a:ea typeface="Arial" pitchFamily="34" charset="-122"/>
                  <a:cs typeface="Arial" pitchFamily="34" charset="-120"/>
                </a:rPr>
                <a:t>Report without sources for paraphrases</a:t>
              </a:r>
              <a:endParaRPr lang="en-US" sz="1200"/>
            </a:p>
          </p:txBody>
        </p:sp>
        <p:sp>
          <p:nvSpPr>
            <p:cNvPr id="76" name="Shape 27">
              <a:extLst>
                <a:ext uri="{FF2B5EF4-FFF2-40B4-BE49-F238E27FC236}">
                  <a16:creationId xmlns:a16="http://schemas.microsoft.com/office/drawing/2014/main" id="{1D3FD9D1-D34C-6BED-ECD5-911DBDCE5E0D}"/>
                </a:ext>
              </a:extLst>
            </p:cNvPr>
            <p:cNvSpPr/>
            <p:nvPr/>
          </p:nvSpPr>
          <p:spPr>
            <a:xfrm>
              <a:off x="3255439" y="4040308"/>
              <a:ext cx="2559513" cy="670719"/>
            </a:xfrm>
            <a:prstGeom prst="rect">
              <a:avLst/>
            </a:prstGeom>
            <a:solidFill>
              <a:srgbClr val="F4F7F7"/>
            </a:solidFill>
            <a:ln/>
          </p:spPr>
          <p:txBody>
            <a:bodyPr/>
            <a:lstStyle/>
            <a:p>
              <a:endParaRPr lang="en-US"/>
            </a:p>
          </p:txBody>
        </p:sp>
        <p:sp>
          <p:nvSpPr>
            <p:cNvPr id="78" name="Shape 28">
              <a:extLst>
                <a:ext uri="{FF2B5EF4-FFF2-40B4-BE49-F238E27FC236}">
                  <a16:creationId xmlns:a16="http://schemas.microsoft.com/office/drawing/2014/main" id="{779C68AD-546A-4918-FB2C-ACB9546BD988}"/>
                </a:ext>
              </a:extLst>
            </p:cNvPr>
            <p:cNvSpPr/>
            <p:nvPr/>
          </p:nvSpPr>
          <p:spPr>
            <a:xfrm>
              <a:off x="3255439" y="4040308"/>
              <a:ext cx="2559513" cy="6350"/>
            </a:xfrm>
            <a:prstGeom prst="rect">
              <a:avLst/>
            </a:prstGeom>
            <a:solidFill>
              <a:srgbClr val="EAEFEF"/>
            </a:solidFill>
            <a:ln/>
          </p:spPr>
          <p:txBody>
            <a:bodyPr/>
            <a:lstStyle/>
            <a:p>
              <a:endParaRPr lang="en-US"/>
            </a:p>
          </p:txBody>
        </p:sp>
        <p:sp>
          <p:nvSpPr>
            <p:cNvPr id="80" name="Text 29">
              <a:extLst>
                <a:ext uri="{FF2B5EF4-FFF2-40B4-BE49-F238E27FC236}">
                  <a16:creationId xmlns:a16="http://schemas.microsoft.com/office/drawing/2014/main" id="{55EE32D9-5C9C-7B0A-C035-567E11AC0899}"/>
                </a:ext>
              </a:extLst>
            </p:cNvPr>
            <p:cNvSpPr/>
            <p:nvPr/>
          </p:nvSpPr>
          <p:spPr>
            <a:xfrm>
              <a:off x="3420539" y="4172600"/>
              <a:ext cx="2306099" cy="436827"/>
            </a:xfrm>
            <a:prstGeom prst="rect">
              <a:avLst/>
            </a:prstGeom>
            <a:noFill/>
            <a:ln/>
          </p:spPr>
          <p:txBody>
            <a:bodyPr wrap="square" lIns="16933" tIns="16933" rIns="16933" bIns="16933" rtlCol="0" anchor="t">
              <a:normAutofit/>
            </a:bodyPr>
            <a:lstStyle/>
            <a:p>
              <a:pPr>
                <a:lnSpc>
                  <a:spcPct val="117818"/>
                </a:lnSpc>
              </a:pPr>
              <a:r>
                <a:rPr lang="en-US" sz="1200">
                  <a:solidFill>
                    <a:srgbClr val="232A2A"/>
                  </a:solidFill>
                  <a:latin typeface="Arial" pitchFamily="34" charset="0"/>
                  <a:ea typeface="Arial" pitchFamily="34" charset="-122"/>
                  <a:cs typeface="Arial" pitchFamily="34" charset="-120"/>
                </a:rPr>
                <a:t>Direct comparison: submission vs. source</a:t>
              </a:r>
              <a:endParaRPr lang="en-US" sz="1200"/>
            </a:p>
          </p:txBody>
        </p:sp>
        <p:sp>
          <p:nvSpPr>
            <p:cNvPr id="82" name="Shape 30">
              <a:extLst>
                <a:ext uri="{FF2B5EF4-FFF2-40B4-BE49-F238E27FC236}">
                  <a16:creationId xmlns:a16="http://schemas.microsoft.com/office/drawing/2014/main" id="{B1D3EFEF-C3A5-75B0-F7AC-8DC7D9588366}"/>
                </a:ext>
              </a:extLst>
            </p:cNvPr>
            <p:cNvSpPr/>
            <p:nvPr/>
          </p:nvSpPr>
          <p:spPr>
            <a:xfrm>
              <a:off x="696008" y="4711027"/>
              <a:ext cx="2559430" cy="6350"/>
            </a:xfrm>
            <a:prstGeom prst="rect">
              <a:avLst/>
            </a:prstGeom>
            <a:solidFill>
              <a:srgbClr val="EAEFEF"/>
            </a:solidFill>
            <a:ln/>
          </p:spPr>
          <p:txBody>
            <a:bodyPr/>
            <a:lstStyle/>
            <a:p>
              <a:endParaRPr lang="en-US"/>
            </a:p>
          </p:txBody>
        </p:sp>
        <p:sp>
          <p:nvSpPr>
            <p:cNvPr id="84" name="Text 31">
              <a:extLst>
                <a:ext uri="{FF2B5EF4-FFF2-40B4-BE49-F238E27FC236}">
                  <a16:creationId xmlns:a16="http://schemas.microsoft.com/office/drawing/2014/main" id="{943C3157-11C5-EB41-002C-223CD9CC56BE}"/>
                </a:ext>
              </a:extLst>
            </p:cNvPr>
            <p:cNvSpPr/>
            <p:nvPr/>
          </p:nvSpPr>
          <p:spPr>
            <a:xfrm>
              <a:off x="861108" y="4843319"/>
              <a:ext cx="2306013" cy="436827"/>
            </a:xfrm>
            <a:prstGeom prst="rect">
              <a:avLst/>
            </a:prstGeom>
            <a:noFill/>
            <a:ln/>
          </p:spPr>
          <p:txBody>
            <a:bodyPr wrap="square" lIns="16933" tIns="16933" rIns="16933" bIns="16933" rtlCol="0" anchor="t">
              <a:normAutofit/>
            </a:bodyPr>
            <a:lstStyle/>
            <a:p>
              <a:pPr>
                <a:lnSpc>
                  <a:spcPct val="117818"/>
                </a:lnSpc>
              </a:pPr>
              <a:r>
                <a:rPr lang="en-US" sz="1200">
                  <a:solidFill>
                    <a:srgbClr val="6E7C7C"/>
                  </a:solidFill>
                  <a:latin typeface="Arial" pitchFamily="34" charset="0"/>
                  <a:ea typeface="Arial" pitchFamily="34" charset="-122"/>
                  <a:cs typeface="Arial" pitchFamily="34" charset="-120"/>
                </a:rPr>
                <a:t>A single score as the basis for judgment</a:t>
              </a:r>
              <a:endParaRPr lang="en-US" sz="1200"/>
            </a:p>
          </p:txBody>
        </p:sp>
        <p:sp>
          <p:nvSpPr>
            <p:cNvPr id="86" name="Shape 32">
              <a:extLst>
                <a:ext uri="{FF2B5EF4-FFF2-40B4-BE49-F238E27FC236}">
                  <a16:creationId xmlns:a16="http://schemas.microsoft.com/office/drawing/2014/main" id="{E8CFEC0F-1498-D7FE-754D-372EE9D98627}"/>
                </a:ext>
              </a:extLst>
            </p:cNvPr>
            <p:cNvSpPr/>
            <p:nvPr/>
          </p:nvSpPr>
          <p:spPr>
            <a:xfrm>
              <a:off x="3255439" y="4711027"/>
              <a:ext cx="2559513" cy="670719"/>
            </a:xfrm>
            <a:prstGeom prst="rect">
              <a:avLst/>
            </a:prstGeom>
            <a:solidFill>
              <a:srgbClr val="F4F7F7"/>
            </a:solidFill>
            <a:ln/>
          </p:spPr>
          <p:txBody>
            <a:bodyPr/>
            <a:lstStyle/>
            <a:p>
              <a:endParaRPr lang="en-US"/>
            </a:p>
          </p:txBody>
        </p:sp>
        <p:sp>
          <p:nvSpPr>
            <p:cNvPr id="88" name="Shape 33">
              <a:extLst>
                <a:ext uri="{FF2B5EF4-FFF2-40B4-BE49-F238E27FC236}">
                  <a16:creationId xmlns:a16="http://schemas.microsoft.com/office/drawing/2014/main" id="{3E0070E2-780F-8A56-BC0D-D74B7DB9909C}"/>
                </a:ext>
              </a:extLst>
            </p:cNvPr>
            <p:cNvSpPr/>
            <p:nvPr/>
          </p:nvSpPr>
          <p:spPr>
            <a:xfrm>
              <a:off x="3255439" y="4711027"/>
              <a:ext cx="2559513" cy="6350"/>
            </a:xfrm>
            <a:prstGeom prst="rect">
              <a:avLst/>
            </a:prstGeom>
            <a:solidFill>
              <a:srgbClr val="EAEFEF"/>
            </a:solidFill>
            <a:ln/>
          </p:spPr>
          <p:txBody>
            <a:bodyPr/>
            <a:lstStyle/>
            <a:p>
              <a:endParaRPr lang="en-US"/>
            </a:p>
          </p:txBody>
        </p:sp>
        <p:sp>
          <p:nvSpPr>
            <p:cNvPr id="90" name="Text 34">
              <a:extLst>
                <a:ext uri="{FF2B5EF4-FFF2-40B4-BE49-F238E27FC236}">
                  <a16:creationId xmlns:a16="http://schemas.microsoft.com/office/drawing/2014/main" id="{A5600B91-5E90-ADD4-0F85-7D9A81DC9BA6}"/>
                </a:ext>
              </a:extLst>
            </p:cNvPr>
            <p:cNvSpPr/>
            <p:nvPr/>
          </p:nvSpPr>
          <p:spPr>
            <a:xfrm>
              <a:off x="3420539" y="4843319"/>
              <a:ext cx="2306099" cy="436827"/>
            </a:xfrm>
            <a:prstGeom prst="rect">
              <a:avLst/>
            </a:prstGeom>
            <a:noFill/>
            <a:ln/>
          </p:spPr>
          <p:txBody>
            <a:bodyPr wrap="square" lIns="16933" tIns="16933" rIns="16933" bIns="16933" rtlCol="0" anchor="t">
              <a:normAutofit/>
            </a:bodyPr>
            <a:lstStyle/>
            <a:p>
              <a:pPr>
                <a:lnSpc>
                  <a:spcPct val="117818"/>
                </a:lnSpc>
              </a:pPr>
              <a:r>
                <a:rPr lang="en-US" sz="1200">
                  <a:solidFill>
                    <a:srgbClr val="232A2A"/>
                  </a:solidFill>
                  <a:latin typeface="Arial" pitchFamily="34" charset="0"/>
                  <a:ea typeface="Arial" pitchFamily="34" charset="-122"/>
                  <a:cs typeface="Arial" pitchFamily="34" charset="-120"/>
                </a:rPr>
                <a:t>Several independent indicators and evidence</a:t>
              </a:r>
              <a:endParaRPr lang="en-US" sz="1200"/>
            </a:p>
          </p:txBody>
        </p:sp>
      </p:grpSp>
      <p:sp>
        <p:nvSpPr>
          <p:cNvPr id="92" name="TextBox 91">
            <a:extLst>
              <a:ext uri="{FF2B5EF4-FFF2-40B4-BE49-F238E27FC236}">
                <a16:creationId xmlns:a16="http://schemas.microsoft.com/office/drawing/2014/main" id="{497C8DBC-3D6E-0641-DD2A-34A5200C5FFD}"/>
              </a:ext>
            </a:extLst>
          </p:cNvPr>
          <p:cNvSpPr txBox="1"/>
          <p:nvPr/>
        </p:nvSpPr>
        <p:spPr>
          <a:xfrm>
            <a:off x="768718" y="373903"/>
            <a:ext cx="2994760"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Existing solution improved</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94" name="Oval 93">
            <a:extLst>
              <a:ext uri="{FF2B5EF4-FFF2-40B4-BE49-F238E27FC236}">
                <a16:creationId xmlns:a16="http://schemas.microsoft.com/office/drawing/2014/main" id="{729C4021-7121-2006-4F48-125A4FC4638E}"/>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54AAAA"/>
              </a:solidFill>
            </a:endParaRPr>
          </a:p>
        </p:txBody>
      </p:sp>
      <p:sp>
        <p:nvSpPr>
          <p:cNvPr id="97" name="Slide Number Placeholder 1">
            <a:extLst>
              <a:ext uri="{FF2B5EF4-FFF2-40B4-BE49-F238E27FC236}">
                <a16:creationId xmlns:a16="http://schemas.microsoft.com/office/drawing/2014/main" id="{47F4D5EC-8979-6114-0379-F56EAD8FE093}"/>
              </a:ext>
            </a:extLst>
          </p:cNvPr>
          <p:cNvSpPr txBox="1">
            <a:spLocks/>
          </p:cNvSpPr>
          <p:nvPr/>
        </p:nvSpPr>
        <p:spPr>
          <a:xfrm>
            <a:off x="11575279" y="6321511"/>
            <a:ext cx="35943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008080"/>
                </a:solidFill>
                <a:latin typeface="Inter ExtraBold" panose="02000503000000020004" pitchFamily="2" charset="0"/>
                <a:ea typeface="Inter ExtraBold" panose="02000503000000020004" pitchFamily="2" charset="0"/>
              </a:rPr>
              <a:pPr/>
              <a:t>9</a:t>
            </a:fld>
            <a:endParaRPr lang="de-DE" sz="1200" b="1" noProof="0">
              <a:solidFill>
                <a:srgbClr val="008080"/>
              </a:solidFill>
              <a:latin typeface="Inter ExtraBold" panose="02000503000000020004" pitchFamily="2" charset="0"/>
              <a:ea typeface="Inter ExtraBold" panose="02000503000000020004" pitchFamily="2" charset="0"/>
            </a:endParaRPr>
          </a:p>
        </p:txBody>
      </p:sp>
      <p:pic>
        <p:nvPicPr>
          <p:cNvPr id="99" name="Picture 98" descr="A blue and black logo&#10;&#10;AI-generated content may be incorrect.">
            <a:extLst>
              <a:ext uri="{FF2B5EF4-FFF2-40B4-BE49-F238E27FC236}">
                <a16:creationId xmlns:a16="http://schemas.microsoft.com/office/drawing/2014/main" id="{3FF19EAF-5AFE-F967-1431-F6E1ECEF04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pic>
        <p:nvPicPr>
          <p:cNvPr id="5" name="Grafik 4">
            <a:extLst>
              <a:ext uri="{FF2B5EF4-FFF2-40B4-BE49-F238E27FC236}">
                <a16:creationId xmlns:a16="http://schemas.microsoft.com/office/drawing/2014/main" id="{60EE8A08-8DA4-60E0-A90A-946033140E8E}"/>
              </a:ext>
            </a:extLst>
          </p:cNvPr>
          <p:cNvPicPr>
            <a:picLocks noChangeAspect="1"/>
          </p:cNvPicPr>
          <p:nvPr/>
        </p:nvPicPr>
        <p:blipFill>
          <a:blip r:embed="rId4"/>
          <a:stretch>
            <a:fillRect/>
          </a:stretch>
        </p:blipFill>
        <p:spPr>
          <a:xfrm>
            <a:off x="6585309" y="2257039"/>
            <a:ext cx="5228014" cy="3913484"/>
          </a:xfrm>
          <a:prstGeom prst="rect">
            <a:avLst/>
          </a:prstGeom>
        </p:spPr>
      </p:pic>
    </p:spTree>
    <p:extLst>
      <p:ext uri="{BB962C8B-B14F-4D97-AF65-F5344CB8AC3E}">
        <p14:creationId xmlns:p14="http://schemas.microsoft.com/office/powerpoint/2010/main" val="3848615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0134C-07B6-AB63-BEE2-5B77985FFBE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F7BCDA5-73EF-2FAA-1A87-C3B1A5FA0B56}"/>
              </a:ext>
            </a:extLst>
          </p:cNvPr>
          <p:cNvSpPr/>
          <p:nvPr/>
        </p:nvSpPr>
        <p:spPr>
          <a:xfrm>
            <a:off x="635000" y="885693"/>
            <a:ext cx="12014200" cy="463533"/>
          </a:xfrm>
          <a:prstGeom prst="rect">
            <a:avLst/>
          </a:prstGeom>
          <a:noFill/>
          <a:ln/>
        </p:spPr>
        <p:txBody>
          <a:bodyPr wrap="square" lIns="16933" tIns="16933" rIns="16933" bIns="16933" rtlCol="0" anchor="t">
            <a:normAutofit/>
          </a:bodyPr>
          <a:lstStyle/>
          <a:p>
            <a:pPr>
              <a:lnSpc>
                <a:spcPct val="100976"/>
              </a:lnSpc>
            </a:pPr>
            <a:r>
              <a:rPr lang="en-US" sz="2800" b="1" kern="0" spc="-30">
                <a:solidFill>
                  <a:srgbClr val="008080"/>
                </a:solidFill>
                <a:latin typeface="Inter ExtraBold" panose="02000503000000020004" pitchFamily="2" charset="0"/>
                <a:ea typeface="Inter ExtraBold" panose="02000503000000020004" pitchFamily="2" charset="0"/>
                <a:cs typeface="Arial" pitchFamily="34" charset="-120"/>
              </a:rPr>
              <a:t>AI classification and Reference Verifier</a:t>
            </a:r>
            <a:endParaRPr lang="en-US" sz="2800">
              <a:solidFill>
                <a:srgbClr val="008080"/>
              </a:solidFill>
              <a:latin typeface="Inter ExtraBold" panose="02000503000000020004" pitchFamily="2" charset="0"/>
              <a:ea typeface="Inter ExtraBold" panose="02000503000000020004" pitchFamily="2" charset="0"/>
            </a:endParaRPr>
          </a:p>
        </p:txBody>
      </p:sp>
      <p:sp>
        <p:nvSpPr>
          <p:cNvPr id="92" name="TextBox 91">
            <a:extLst>
              <a:ext uri="{FF2B5EF4-FFF2-40B4-BE49-F238E27FC236}">
                <a16:creationId xmlns:a16="http://schemas.microsoft.com/office/drawing/2014/main" id="{21714784-A9E0-539C-D589-FF271FAFEBCB}"/>
              </a:ext>
            </a:extLst>
          </p:cNvPr>
          <p:cNvSpPr txBox="1"/>
          <p:nvPr/>
        </p:nvSpPr>
        <p:spPr>
          <a:xfrm>
            <a:off x="768718" y="373903"/>
            <a:ext cx="2994760"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Modules added</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94" name="Oval 93">
            <a:extLst>
              <a:ext uri="{FF2B5EF4-FFF2-40B4-BE49-F238E27FC236}">
                <a16:creationId xmlns:a16="http://schemas.microsoft.com/office/drawing/2014/main" id="{774AA59E-D039-5EB1-B000-E7EAA0855522}"/>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54AAAA"/>
              </a:solidFill>
            </a:endParaRPr>
          </a:p>
        </p:txBody>
      </p:sp>
      <p:sp>
        <p:nvSpPr>
          <p:cNvPr id="97" name="Slide Number Placeholder 1">
            <a:extLst>
              <a:ext uri="{FF2B5EF4-FFF2-40B4-BE49-F238E27FC236}">
                <a16:creationId xmlns:a16="http://schemas.microsoft.com/office/drawing/2014/main" id="{D76568AB-08D6-B9CC-E7C5-B28A4F278ED5}"/>
              </a:ext>
            </a:extLst>
          </p:cNvPr>
          <p:cNvSpPr txBox="1">
            <a:spLocks/>
          </p:cNvSpPr>
          <p:nvPr/>
        </p:nvSpPr>
        <p:spPr>
          <a:xfrm>
            <a:off x="11575279" y="6321511"/>
            <a:ext cx="35943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008080"/>
                </a:solidFill>
                <a:latin typeface="Inter ExtraBold" panose="02000503000000020004" pitchFamily="2" charset="0"/>
                <a:ea typeface="Inter ExtraBold" panose="02000503000000020004" pitchFamily="2" charset="0"/>
              </a:rPr>
              <a:pPr/>
              <a:t>10</a:t>
            </a:fld>
            <a:endParaRPr lang="de-DE" sz="1200" b="1" noProof="0">
              <a:solidFill>
                <a:srgbClr val="008080"/>
              </a:solidFill>
              <a:latin typeface="Inter ExtraBold" panose="02000503000000020004" pitchFamily="2" charset="0"/>
              <a:ea typeface="Inter ExtraBold" panose="02000503000000020004" pitchFamily="2" charset="0"/>
            </a:endParaRPr>
          </a:p>
        </p:txBody>
      </p:sp>
      <p:pic>
        <p:nvPicPr>
          <p:cNvPr id="99" name="Picture 98" descr="A blue and black logo&#10;&#10;AI-generated content may be incorrect.">
            <a:extLst>
              <a:ext uri="{FF2B5EF4-FFF2-40B4-BE49-F238E27FC236}">
                <a16:creationId xmlns:a16="http://schemas.microsoft.com/office/drawing/2014/main" id="{4B024810-AA82-799B-0A55-DD44500A0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pic>
        <p:nvPicPr>
          <p:cNvPr id="15" name="Grafik 14">
            <a:extLst>
              <a:ext uri="{FF2B5EF4-FFF2-40B4-BE49-F238E27FC236}">
                <a16:creationId xmlns:a16="http://schemas.microsoft.com/office/drawing/2014/main" id="{2EA79A16-BA17-644E-7464-07972021FAD3}"/>
              </a:ext>
            </a:extLst>
          </p:cNvPr>
          <p:cNvPicPr>
            <a:picLocks noChangeAspect="1"/>
          </p:cNvPicPr>
          <p:nvPr/>
        </p:nvPicPr>
        <p:blipFill>
          <a:blip r:embed="rId4"/>
          <a:stretch>
            <a:fillRect/>
          </a:stretch>
        </p:blipFill>
        <p:spPr>
          <a:xfrm>
            <a:off x="1628674" y="2115849"/>
            <a:ext cx="4269607" cy="3272777"/>
          </a:xfrm>
          <a:prstGeom prst="rect">
            <a:avLst/>
          </a:prstGeom>
        </p:spPr>
      </p:pic>
      <p:pic>
        <p:nvPicPr>
          <p:cNvPr id="17" name="Grafik 16">
            <a:extLst>
              <a:ext uri="{FF2B5EF4-FFF2-40B4-BE49-F238E27FC236}">
                <a16:creationId xmlns:a16="http://schemas.microsoft.com/office/drawing/2014/main" id="{0E4A043C-21C9-EDD4-54E7-D1850F7E8BC7}"/>
              </a:ext>
            </a:extLst>
          </p:cNvPr>
          <p:cNvPicPr>
            <a:picLocks noChangeAspect="1"/>
          </p:cNvPicPr>
          <p:nvPr/>
        </p:nvPicPr>
        <p:blipFill>
          <a:blip r:embed="rId5"/>
          <a:stretch>
            <a:fillRect/>
          </a:stretch>
        </p:blipFill>
        <p:spPr>
          <a:xfrm>
            <a:off x="6293721" y="2115849"/>
            <a:ext cx="4275370" cy="3272778"/>
          </a:xfrm>
          <a:prstGeom prst="rect">
            <a:avLst/>
          </a:prstGeom>
        </p:spPr>
      </p:pic>
    </p:spTree>
    <p:extLst>
      <p:ext uri="{BB962C8B-B14F-4D97-AF65-F5344CB8AC3E}">
        <p14:creationId xmlns:p14="http://schemas.microsoft.com/office/powerpoint/2010/main" val="2221415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A56A032-79A4-3298-4721-54277EE50FDA}"/>
              </a:ext>
            </a:extLst>
          </p:cNvPr>
          <p:cNvSpPr/>
          <p:nvPr/>
        </p:nvSpPr>
        <p:spPr>
          <a:xfrm>
            <a:off x="6878230" y="0"/>
            <a:ext cx="5313770" cy="6858000"/>
          </a:xfrm>
          <a:prstGeom prst="rect">
            <a:avLst/>
          </a:prstGeom>
          <a:solidFill>
            <a:srgbClr val="54AA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3" name="Rectangle: Rounded Corners 11">
            <a:extLst>
              <a:ext uri="{FF2B5EF4-FFF2-40B4-BE49-F238E27FC236}">
                <a16:creationId xmlns:a16="http://schemas.microsoft.com/office/drawing/2014/main" id="{94D06CE9-B1FE-B421-D3C9-B86063BE7F94}"/>
              </a:ext>
            </a:extLst>
          </p:cNvPr>
          <p:cNvSpPr>
            <a:spLocks/>
          </p:cNvSpPr>
          <p:nvPr/>
        </p:nvSpPr>
        <p:spPr>
          <a:xfrm>
            <a:off x="6434144" y="681680"/>
            <a:ext cx="5597665" cy="5495483"/>
          </a:xfrm>
          <a:prstGeom prst="roundRect">
            <a:avLst>
              <a:gd name="adj" fmla="val 8954"/>
            </a:avLst>
          </a:prstGeom>
          <a:solidFill>
            <a:srgbClr val="FFFFFF"/>
          </a:solidFill>
          <a:ln w="12700" cap="flat">
            <a:noFill/>
            <a:miter lim="400000"/>
          </a:ln>
          <a:effectLst>
            <a:outerShdw blurRad="342900" dist="177800" dir="6600000" rotWithShape="0">
              <a:srgbClr val="000000">
                <a:alpha val="9000"/>
              </a:srgbClr>
            </a:outerShdw>
          </a:effectLst>
        </p:spPr>
        <p:txBody>
          <a:bodyPr wrap="square" lIns="45719" tIns="45719" rIns="45719" bIns="45719" numCol="1" anchor="ctr">
            <a:noAutofit/>
          </a:bodyPr>
          <a:lstStyle/>
          <a:p>
            <a:pPr algn="ctr">
              <a:defRPr>
                <a:solidFill>
                  <a:srgbClr val="FFFFFF"/>
                </a:solidFill>
              </a:defRPr>
            </a:pPr>
            <a:endParaRPr lang="de-DE" noProof="0"/>
          </a:p>
        </p:txBody>
      </p:sp>
      <p:sp>
        <p:nvSpPr>
          <p:cNvPr id="5" name="TextBox 12">
            <a:extLst>
              <a:ext uri="{FF2B5EF4-FFF2-40B4-BE49-F238E27FC236}">
                <a16:creationId xmlns:a16="http://schemas.microsoft.com/office/drawing/2014/main" id="{688D0D96-D31F-0C41-3E0E-B214025B8EC6}"/>
              </a:ext>
            </a:extLst>
          </p:cNvPr>
          <p:cNvSpPr txBox="1"/>
          <p:nvPr/>
        </p:nvSpPr>
        <p:spPr>
          <a:xfrm>
            <a:off x="602265" y="882157"/>
            <a:ext cx="6516991" cy="5232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3600">
                <a:solidFill>
                  <a:srgbClr val="262626"/>
                </a:solidFill>
                <a:latin typeface="Space Grotesk Bold"/>
                <a:ea typeface="Space Grotesk Bold"/>
                <a:cs typeface="Space Grotesk Bold"/>
                <a:sym typeface="Space Grotesk Bold"/>
              </a:defRPr>
            </a:lvl1pPr>
          </a:lstStyle>
          <a:p>
            <a:r>
              <a:rPr lang="de-DE" sz="2800" b="1" noProof="0">
                <a:solidFill>
                  <a:srgbClr val="008080"/>
                </a:solidFill>
                <a:latin typeface="Inter ExtraBold" panose="02000503000000020004" pitchFamily="2" charset="0"/>
                <a:ea typeface="Inter ExtraBold" panose="02000503000000020004" pitchFamily="2" charset="0"/>
              </a:rPr>
              <a:t>Our Writing Process Analysis</a:t>
            </a:r>
          </a:p>
        </p:txBody>
      </p:sp>
      <p:sp>
        <p:nvSpPr>
          <p:cNvPr id="8" name="Google Shape;939;p16">
            <a:extLst>
              <a:ext uri="{FF2B5EF4-FFF2-40B4-BE49-F238E27FC236}">
                <a16:creationId xmlns:a16="http://schemas.microsoft.com/office/drawing/2014/main" id="{BDA5E09D-DEAA-4DB5-0233-3248AF5ECCDF}"/>
              </a:ext>
            </a:extLst>
          </p:cNvPr>
          <p:cNvSpPr/>
          <p:nvPr/>
        </p:nvSpPr>
        <p:spPr>
          <a:xfrm>
            <a:off x="599090" y="1874284"/>
            <a:ext cx="4702323" cy="1323397"/>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marR="0" lvl="0" algn="l" defTabSz="914400" rtl="0" eaLnBrk="0" fontAlgn="base" latinLnBrk="0" hangingPunct="0">
              <a:spcBef>
                <a:spcPct val="0"/>
              </a:spcBef>
              <a:buClrTx/>
              <a:buSzTx/>
              <a:tabLst/>
            </a:pPr>
            <a:r>
              <a:rPr kumimoji="0" lang="de-DE" sz="1600" u="none" strike="noStrike" cap="none" normalizeH="0" baseline="0" noProof="0">
                <a:ln>
                  <a:noFill/>
                </a:ln>
                <a:solidFill>
                  <a:schemeClr val="tx1">
                    <a:lumMod val="95000"/>
                    <a:lumOff val="5000"/>
                  </a:schemeClr>
                </a:solidFill>
                <a:effectLst/>
                <a:ea typeface="Inter Light" panose="02000503000000020004" pitchFamily="2" charset="0"/>
              </a:rPr>
              <a:t>        Reliably distinguishes </a:t>
            </a:r>
            <a:r>
              <a:rPr kumimoji="0" lang="de-DE" sz="1600" u="none" strike="noStrike" cap="none" normalizeH="0" baseline="0" noProof="0" err="1">
                <a:ln>
                  <a:noFill/>
                </a:ln>
                <a:solidFill>
                  <a:schemeClr val="tx1">
                    <a:lumMod val="95000"/>
                    <a:lumOff val="5000"/>
                  </a:schemeClr>
                </a:solidFill>
                <a:effectLst/>
                <a:ea typeface="Inter Light" panose="02000503000000020004" pitchFamily="2" charset="0"/>
              </a:rPr>
              <a:t>copy-and-paste</a:t>
            </a:r>
            <a:r>
              <a:rPr kumimoji="0" lang="de-DE" sz="1600" u="none" strike="noStrike" cap="none" normalizeH="0" baseline="0" noProof="0">
                <a:ln>
                  <a:noFill/>
                </a:ln>
                <a:solidFill>
                  <a:schemeClr val="tx1">
                    <a:lumMod val="95000"/>
                    <a:lumOff val="5000"/>
                  </a:schemeClr>
                </a:solidFill>
                <a:effectLst/>
                <a:ea typeface="Inter Light" panose="02000503000000020004" pitchFamily="2" charset="0"/>
              </a:rPr>
              <a:t> and retyping </a:t>
            </a:r>
          </a:p>
          <a:p>
            <a:pPr marR="0" lvl="0" algn="l" defTabSz="914400" rtl="0" eaLnBrk="0" fontAlgn="base" latinLnBrk="0" hangingPunct="0">
              <a:spcBef>
                <a:spcPct val="0"/>
              </a:spcBef>
              <a:buClrTx/>
              <a:buSzTx/>
              <a:tabLst/>
            </a:pPr>
            <a:r>
              <a:rPr lang="de-DE" sz="1600" noProof="0">
                <a:solidFill>
                  <a:schemeClr val="tx1">
                    <a:lumMod val="95000"/>
                    <a:lumOff val="5000"/>
                  </a:schemeClr>
                </a:solidFill>
                <a:ea typeface="Inter Light" panose="02000503000000020004" pitchFamily="2" charset="0"/>
              </a:rPr>
              <a:t>        from text students came up with themselves</a:t>
            </a:r>
            <a:br>
              <a:rPr kumimoji="0" lang="de-DE" sz="1600" u="none" strike="noStrike" cap="none" normalizeH="0" baseline="0" noProof="0">
                <a:ln>
                  <a:noFill/>
                </a:ln>
                <a:solidFill>
                  <a:schemeClr val="tx1">
                    <a:lumMod val="95000"/>
                    <a:lumOff val="5000"/>
                  </a:schemeClr>
                </a:solidFill>
                <a:effectLst/>
                <a:ea typeface="Inter Light" panose="02000503000000020004" pitchFamily="2" charset="0"/>
              </a:rPr>
            </a:br>
            <a:endParaRPr kumimoji="0" lang="de-DE" sz="1600" u="none" strike="noStrike" cap="none" normalizeH="0" baseline="0" noProof="0">
              <a:ln>
                <a:noFill/>
              </a:ln>
              <a:solidFill>
                <a:schemeClr val="tx1">
                  <a:lumMod val="95000"/>
                  <a:lumOff val="5000"/>
                </a:schemeClr>
              </a:solidFill>
              <a:effectLst/>
              <a:ea typeface="Inter Light" panose="02000503000000020004" pitchFamily="2" charset="0"/>
            </a:endParaRPr>
          </a:p>
          <a:p>
            <a:pPr marR="0" lvl="0" algn="l" defTabSz="914400" rtl="0" eaLnBrk="0" fontAlgn="base" latinLnBrk="0" hangingPunct="0">
              <a:spcBef>
                <a:spcPct val="0"/>
              </a:spcBef>
              <a:spcAft>
                <a:spcPct val="0"/>
              </a:spcAft>
              <a:buClrTx/>
              <a:buSzTx/>
              <a:tabLst/>
            </a:pPr>
            <a:r>
              <a:rPr lang="de-DE" sz="1600" noProof="0">
                <a:solidFill>
                  <a:schemeClr val="tx1">
                    <a:lumMod val="95000"/>
                    <a:lumOff val="5000"/>
                  </a:schemeClr>
                </a:solidFill>
                <a:ea typeface="Inter Light" panose="02000503000000020004" pitchFamily="2" charset="0"/>
              </a:rPr>
              <a:t>        Can also give authors real-time feedback   </a:t>
            </a:r>
          </a:p>
          <a:p>
            <a:pPr marR="0" lvl="0" algn="l" defTabSz="914400" rtl="0" eaLnBrk="0" fontAlgn="base" latinLnBrk="0" hangingPunct="0">
              <a:spcBef>
                <a:spcPct val="0"/>
              </a:spcBef>
              <a:spcAft>
                <a:spcPct val="0"/>
              </a:spcAft>
              <a:buClrTx/>
              <a:buSzTx/>
              <a:tabLst/>
            </a:pPr>
            <a:r>
              <a:rPr lang="de-DE" sz="1600" noProof="0">
                <a:solidFill>
                  <a:schemeClr val="tx1">
                    <a:lumMod val="95000"/>
                    <a:lumOff val="5000"/>
                  </a:schemeClr>
                </a:solidFill>
                <a:ea typeface="Inter Light" panose="02000503000000020004" pitchFamily="2" charset="0"/>
              </a:rPr>
              <a:t>        on working correctly (citing sources)</a:t>
            </a:r>
          </a:p>
        </p:txBody>
      </p:sp>
      <p:pic>
        <p:nvPicPr>
          <p:cNvPr id="24" name="Graphic 23">
            <a:extLst>
              <a:ext uri="{FF2B5EF4-FFF2-40B4-BE49-F238E27FC236}">
                <a16:creationId xmlns:a16="http://schemas.microsoft.com/office/drawing/2014/main" id="{624461AC-BA4F-4BF0-DF5E-66844D55D7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660" y="2008988"/>
            <a:ext cx="231706" cy="231706"/>
          </a:xfrm>
          <a:prstGeom prst="rect">
            <a:avLst/>
          </a:prstGeom>
        </p:spPr>
      </p:pic>
      <p:pic>
        <p:nvPicPr>
          <p:cNvPr id="26" name="Graphic 25">
            <a:extLst>
              <a:ext uri="{FF2B5EF4-FFF2-40B4-BE49-F238E27FC236}">
                <a16:creationId xmlns:a16="http://schemas.microsoft.com/office/drawing/2014/main" id="{2BE8D42D-5BB0-1F33-17A3-433E84DD0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2865" y="2736755"/>
            <a:ext cx="231706" cy="231706"/>
          </a:xfrm>
          <a:prstGeom prst="rect">
            <a:avLst/>
          </a:prstGeom>
        </p:spPr>
      </p:pic>
      <p:sp>
        <p:nvSpPr>
          <p:cNvPr id="29" name="TextBox 28">
            <a:extLst>
              <a:ext uri="{FF2B5EF4-FFF2-40B4-BE49-F238E27FC236}">
                <a16:creationId xmlns:a16="http://schemas.microsoft.com/office/drawing/2014/main" id="{C2D32254-CCBC-E841-1EA0-157CDB0C0D7F}"/>
              </a:ext>
            </a:extLst>
          </p:cNvPr>
          <p:cNvSpPr txBox="1"/>
          <p:nvPr/>
        </p:nvSpPr>
        <p:spPr>
          <a:xfrm>
            <a:off x="768718" y="373903"/>
            <a:ext cx="2677126"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New key technology</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30" name="Oval 29">
            <a:extLst>
              <a:ext uri="{FF2B5EF4-FFF2-40B4-BE49-F238E27FC236}">
                <a16:creationId xmlns:a16="http://schemas.microsoft.com/office/drawing/2014/main" id="{D9FEB25A-328F-5C0F-F1FF-90D2E7B77979}"/>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54AAAA"/>
              </a:solidFill>
            </a:endParaRPr>
          </a:p>
        </p:txBody>
      </p:sp>
      <p:sp>
        <p:nvSpPr>
          <p:cNvPr id="2" name="Slide Number Placeholder 1">
            <a:extLst>
              <a:ext uri="{FF2B5EF4-FFF2-40B4-BE49-F238E27FC236}">
                <a16:creationId xmlns:a16="http://schemas.microsoft.com/office/drawing/2014/main" id="{D7EE1DF9-143A-999D-2BDC-99BF30F464FF}"/>
              </a:ext>
            </a:extLst>
          </p:cNvPr>
          <p:cNvSpPr txBox="1">
            <a:spLocks/>
          </p:cNvSpPr>
          <p:nvPr/>
        </p:nvSpPr>
        <p:spPr>
          <a:xfrm>
            <a:off x="11604549" y="6321511"/>
            <a:ext cx="33016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11</a:t>
            </a:fld>
            <a:endParaRPr lang="de-DE" sz="1200" b="1" noProof="0">
              <a:solidFill>
                <a:srgbClr val="FFFFFF"/>
              </a:solidFill>
              <a:latin typeface="Inter ExtraBold" panose="02000503000000020004" pitchFamily="2" charset="0"/>
              <a:ea typeface="Inter ExtraBold" panose="02000503000000020004" pitchFamily="2" charset="0"/>
            </a:endParaRPr>
          </a:p>
        </p:txBody>
      </p:sp>
      <p:sp>
        <p:nvSpPr>
          <p:cNvPr id="6" name="TextBox 46">
            <a:extLst>
              <a:ext uri="{FF2B5EF4-FFF2-40B4-BE49-F238E27FC236}">
                <a16:creationId xmlns:a16="http://schemas.microsoft.com/office/drawing/2014/main" id="{AE1C41B5-9D4E-048D-FE26-37D2DB0C4F86}"/>
              </a:ext>
            </a:extLst>
          </p:cNvPr>
          <p:cNvSpPr txBox="1">
            <a:spLocks noChangeArrowheads="1"/>
          </p:cNvSpPr>
          <p:nvPr/>
        </p:nvSpPr>
        <p:spPr bwMode="auto">
          <a:xfrm>
            <a:off x="456211" y="3550186"/>
            <a:ext cx="5301646"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sz="1600" i="1" noProof="0"/>
              <a:t>„The </a:t>
            </a:r>
            <a:r>
              <a:rPr lang="de-DE" sz="1600" i="1" noProof="0" err="1"/>
              <a:t>writing</a:t>
            </a:r>
            <a:r>
              <a:rPr lang="de-DE" sz="1600" i="1" noProof="0"/>
              <a:t> </a:t>
            </a:r>
            <a:r>
              <a:rPr lang="de-DE" sz="1600" i="1" noProof="0" err="1"/>
              <a:t>process</a:t>
            </a:r>
            <a:r>
              <a:rPr lang="de-DE" sz="1600" i="1" noProof="0"/>
              <a:t> </a:t>
            </a:r>
            <a:r>
              <a:rPr lang="de-DE" sz="1600" i="1" noProof="0" err="1"/>
              <a:t>itself</a:t>
            </a:r>
            <a:r>
              <a:rPr lang="de-DE" sz="1600" i="1" noProof="0"/>
              <a:t> </a:t>
            </a:r>
            <a:r>
              <a:rPr lang="de-DE" sz="1600" i="1" noProof="0" err="1"/>
              <a:t>is</a:t>
            </a:r>
            <a:r>
              <a:rPr lang="de-DE" sz="1600" i="1" noProof="0"/>
              <a:t> </a:t>
            </a:r>
            <a:r>
              <a:rPr lang="de-DE" sz="1600" i="1" noProof="0" err="1"/>
              <a:t>as</a:t>
            </a:r>
            <a:r>
              <a:rPr lang="de-DE" sz="1600" i="1" noProof="0"/>
              <a:t> </a:t>
            </a:r>
            <a:r>
              <a:rPr lang="de-DE" sz="1600" i="1" noProof="0" err="1"/>
              <a:t>important</a:t>
            </a:r>
            <a:r>
              <a:rPr lang="de-DE" sz="1600" i="1" noProof="0"/>
              <a:t> (</a:t>
            </a:r>
            <a:r>
              <a:rPr lang="de-DE" sz="1600" i="1" noProof="0" err="1"/>
              <a:t>if</a:t>
            </a:r>
            <a:r>
              <a:rPr lang="de-DE" sz="1600" i="1" noProof="0"/>
              <a:t> not </a:t>
            </a:r>
            <a:r>
              <a:rPr lang="de-DE" sz="1600" i="1" noProof="0" err="1"/>
              <a:t>more</a:t>
            </a:r>
            <a:r>
              <a:rPr lang="de-DE" sz="1600" i="1" noProof="0"/>
              <a:t> </a:t>
            </a:r>
            <a:r>
              <a:rPr lang="de-DE" sz="1600" i="1" noProof="0" err="1"/>
              <a:t>important</a:t>
            </a:r>
            <a:r>
              <a:rPr lang="de-DE" sz="1600" i="1" noProof="0"/>
              <a:t>) </a:t>
            </a:r>
            <a:r>
              <a:rPr lang="de-DE" sz="1600" i="1" noProof="0" err="1"/>
              <a:t>than</a:t>
            </a:r>
            <a:r>
              <a:rPr lang="de-DE" sz="1600" i="1" noProof="0"/>
              <a:t> </a:t>
            </a:r>
            <a:r>
              <a:rPr lang="de-DE" sz="1600" i="1" noProof="0" err="1"/>
              <a:t>the</a:t>
            </a:r>
            <a:r>
              <a:rPr lang="de-DE" sz="1600" i="1" noProof="0"/>
              <a:t> end </a:t>
            </a:r>
            <a:r>
              <a:rPr lang="de-DE" sz="1600" i="1" noProof="0" err="1"/>
              <a:t>product</a:t>
            </a:r>
            <a:r>
              <a:rPr lang="de-DE" sz="1600" i="1" noProof="0"/>
              <a:t>, </a:t>
            </a:r>
            <a:r>
              <a:rPr lang="de-DE" sz="1600" i="1" noProof="0" err="1"/>
              <a:t>because</a:t>
            </a:r>
            <a:r>
              <a:rPr lang="de-DE" sz="1600" i="1" noProof="0"/>
              <a:t> </a:t>
            </a:r>
            <a:r>
              <a:rPr lang="de-DE" sz="1600" i="1" noProof="0" err="1"/>
              <a:t>it</a:t>
            </a:r>
            <a:r>
              <a:rPr lang="de-DE" sz="1600" i="1" noProof="0"/>
              <a:t> </a:t>
            </a:r>
            <a:r>
              <a:rPr lang="de-DE" sz="1600" i="1" noProof="0" err="1"/>
              <a:t>is</a:t>
            </a:r>
            <a:r>
              <a:rPr lang="de-DE" sz="1600" i="1" noProof="0"/>
              <a:t> </a:t>
            </a:r>
            <a:r>
              <a:rPr lang="de-DE" sz="1600" i="1" noProof="0" err="1"/>
              <a:t>during</a:t>
            </a:r>
            <a:r>
              <a:rPr lang="de-DE" sz="1600" i="1" noProof="0"/>
              <a:t> </a:t>
            </a:r>
            <a:r>
              <a:rPr lang="de-DE" sz="1600" i="1" noProof="0" err="1"/>
              <a:t>the</a:t>
            </a:r>
            <a:r>
              <a:rPr lang="de-DE" sz="1600" i="1" noProof="0"/>
              <a:t> </a:t>
            </a:r>
            <a:r>
              <a:rPr lang="de-DE" sz="1600" i="1" noProof="0" err="1"/>
              <a:t>writing</a:t>
            </a:r>
            <a:r>
              <a:rPr lang="de-DE" sz="1600" i="1" noProof="0"/>
              <a:t> </a:t>
            </a:r>
            <a:r>
              <a:rPr lang="de-DE" sz="1600" i="1" noProof="0" err="1"/>
              <a:t>stage</a:t>
            </a:r>
            <a:r>
              <a:rPr lang="de-DE" sz="1600" i="1" noProof="0"/>
              <a:t> </a:t>
            </a:r>
            <a:r>
              <a:rPr lang="de-DE" sz="1600" i="1" noProof="0" err="1"/>
              <a:t>that</a:t>
            </a:r>
            <a:r>
              <a:rPr lang="de-DE" sz="1600" i="1" noProof="0"/>
              <a:t> </a:t>
            </a:r>
            <a:r>
              <a:rPr lang="de-DE" sz="1600" i="1" noProof="0" err="1"/>
              <a:t>the</a:t>
            </a:r>
            <a:r>
              <a:rPr lang="de-DE" sz="1600" i="1" noProof="0"/>
              <a:t> </a:t>
            </a:r>
            <a:r>
              <a:rPr lang="de-DE" sz="1600" i="1" noProof="0" err="1"/>
              <a:t>student</a:t>
            </a:r>
            <a:r>
              <a:rPr lang="de-DE" sz="1600" i="1" noProof="0"/>
              <a:t> will </a:t>
            </a:r>
            <a:r>
              <a:rPr lang="de-DE" sz="1600" i="1" noProof="0" err="1"/>
              <a:t>learn</a:t>
            </a:r>
            <a:r>
              <a:rPr lang="de-DE" sz="1600" i="1" noProof="0"/>
              <a:t> </a:t>
            </a:r>
            <a:r>
              <a:rPr lang="de-DE" sz="1600" i="1" noProof="0" err="1"/>
              <a:t>the</a:t>
            </a:r>
            <a:r>
              <a:rPr lang="de-DE" sz="1600" i="1" noProof="0"/>
              <a:t> </a:t>
            </a:r>
            <a:r>
              <a:rPr lang="de-DE" sz="1600" i="1" noProof="0" err="1"/>
              <a:t>most</a:t>
            </a:r>
            <a:r>
              <a:rPr lang="de-DE" sz="1600" i="1" noProof="0"/>
              <a:t>.“</a:t>
            </a:r>
          </a:p>
          <a:p>
            <a:endParaRPr lang="de-DE" sz="800" noProof="0"/>
          </a:p>
          <a:p>
            <a:r>
              <a:rPr lang="de-DE" sz="1200" noProof="0"/>
              <a:t>Clare Johnson, Understanding </a:t>
            </a:r>
            <a:r>
              <a:rPr lang="de-DE" sz="1200" noProof="0" err="1"/>
              <a:t>academic</a:t>
            </a:r>
            <a:r>
              <a:rPr lang="de-DE" sz="1200" noProof="0"/>
              <a:t> </a:t>
            </a:r>
            <a:r>
              <a:rPr lang="de-DE" sz="1200" noProof="0" err="1"/>
              <a:t>integrity</a:t>
            </a:r>
            <a:r>
              <a:rPr lang="de-DE" sz="1200" noProof="0"/>
              <a:t> and </a:t>
            </a:r>
            <a:r>
              <a:rPr lang="de-DE" sz="1200" noProof="0" err="1"/>
              <a:t>plagiarism</a:t>
            </a:r>
            <a:r>
              <a:rPr lang="de-DE" sz="1200" noProof="0"/>
              <a:t> in </a:t>
            </a:r>
            <a:r>
              <a:rPr lang="de-DE" sz="1200" noProof="0" err="1"/>
              <a:t>the</a:t>
            </a:r>
            <a:r>
              <a:rPr lang="de-DE" sz="1200" noProof="0"/>
              <a:t> digital </a:t>
            </a:r>
            <a:r>
              <a:rPr lang="de-DE" sz="1200" noProof="0" err="1"/>
              <a:t>age</a:t>
            </a:r>
            <a:r>
              <a:rPr lang="de-DE" sz="1200" noProof="0"/>
              <a:t>: Can </a:t>
            </a:r>
            <a:r>
              <a:rPr lang="de-DE" sz="1200" b="1" noProof="0"/>
              <a:t>digital </a:t>
            </a:r>
            <a:r>
              <a:rPr lang="de-DE" sz="1200" b="1" noProof="0" err="1"/>
              <a:t>forensics</a:t>
            </a:r>
            <a:r>
              <a:rPr lang="de-DE" sz="1200" noProof="0"/>
              <a:t> </a:t>
            </a:r>
            <a:r>
              <a:rPr lang="de-DE" sz="1200" noProof="0" err="1"/>
              <a:t>techniques</a:t>
            </a:r>
            <a:r>
              <a:rPr lang="de-DE" sz="1200" noProof="0"/>
              <a:t> </a:t>
            </a:r>
            <a:r>
              <a:rPr lang="de-DE" sz="1200" noProof="0" err="1"/>
              <a:t>help</a:t>
            </a:r>
            <a:r>
              <a:rPr lang="de-DE" sz="1200" noProof="0"/>
              <a:t> </a:t>
            </a:r>
            <a:r>
              <a:rPr lang="de-DE" sz="1200" noProof="0" err="1"/>
              <a:t>prevent</a:t>
            </a:r>
            <a:r>
              <a:rPr lang="de-DE" sz="1200" noProof="0"/>
              <a:t> and </a:t>
            </a:r>
            <a:r>
              <a:rPr lang="de-DE" sz="1200" noProof="0" err="1"/>
              <a:t>detect</a:t>
            </a:r>
            <a:r>
              <a:rPr lang="de-DE" sz="1200" noProof="0"/>
              <a:t> </a:t>
            </a:r>
            <a:r>
              <a:rPr lang="de-DE" sz="1200" noProof="0" err="1"/>
              <a:t>academic</a:t>
            </a:r>
            <a:r>
              <a:rPr lang="de-DE" sz="1200" noProof="0"/>
              <a:t> </a:t>
            </a:r>
            <a:r>
              <a:rPr lang="de-DE" sz="1200" noProof="0" err="1"/>
              <a:t>misconduct</a:t>
            </a:r>
            <a:r>
              <a:rPr lang="de-DE" sz="1200" noProof="0"/>
              <a:t>? (2023), PQDT-Global</a:t>
            </a:r>
          </a:p>
        </p:txBody>
      </p:sp>
      <p:pic>
        <p:nvPicPr>
          <p:cNvPr id="11" name="Picture 10" descr="A white text on a black background&#10;&#10;Description automatically generated">
            <a:extLst>
              <a:ext uri="{FF2B5EF4-FFF2-40B4-BE49-F238E27FC236}">
                <a16:creationId xmlns:a16="http://schemas.microsoft.com/office/drawing/2014/main" id="{9210BA6D-1A39-07AA-221D-E9E3127461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6125" y="218335"/>
            <a:ext cx="1145667" cy="301030"/>
          </a:xfrm>
          <a:prstGeom prst="rect">
            <a:avLst/>
          </a:prstGeom>
        </p:spPr>
      </p:pic>
      <p:pic>
        <p:nvPicPr>
          <p:cNvPr id="7" name="Picture 14">
            <a:extLst>
              <a:ext uri="{FF2B5EF4-FFF2-40B4-BE49-F238E27FC236}">
                <a16:creationId xmlns:a16="http://schemas.microsoft.com/office/drawing/2014/main" id="{5137951C-74D8-49BB-7CC8-D9777E0E06F1}"/>
              </a:ext>
            </a:extLst>
          </p:cNvPr>
          <p:cNvPicPr>
            <a:picLocks noChangeAspect="1"/>
          </p:cNvPicPr>
          <p:nvPr/>
        </p:nvPicPr>
        <p:blipFill>
          <a:blip r:embed="rId5"/>
          <a:stretch>
            <a:fillRect/>
          </a:stretch>
        </p:blipFill>
        <p:spPr>
          <a:xfrm>
            <a:off x="6808000" y="1090765"/>
            <a:ext cx="4849951" cy="4676469"/>
          </a:xfrm>
          <a:prstGeom prst="rect">
            <a:avLst/>
          </a:prstGeom>
        </p:spPr>
      </p:pic>
    </p:spTree>
    <p:extLst>
      <p:ext uri="{BB962C8B-B14F-4D97-AF65-F5344CB8AC3E}">
        <p14:creationId xmlns:p14="http://schemas.microsoft.com/office/powerpoint/2010/main" val="2855585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35000" y="903718"/>
            <a:ext cx="12014200" cy="463533"/>
          </a:xfrm>
          <a:prstGeom prst="rect">
            <a:avLst/>
          </a:prstGeom>
          <a:noFill/>
          <a:ln/>
        </p:spPr>
        <p:txBody>
          <a:bodyPr wrap="square" lIns="16933" tIns="16933" rIns="16933" bIns="16933" rtlCol="0" anchor="t">
            <a:normAutofit/>
          </a:bodyPr>
          <a:lstStyle/>
          <a:p>
            <a:pPr>
              <a:lnSpc>
                <a:spcPct val="96279"/>
              </a:lnSpc>
            </a:pPr>
            <a:r>
              <a:rPr lang="de-DE" sz="2800">
                <a:solidFill>
                  <a:srgbClr val="008080"/>
                </a:solidFill>
                <a:latin typeface="Inter ExtraBold" panose="02000503000000020004" pitchFamily="2" charset="0"/>
                <a:ea typeface="Inter ExtraBold" panose="02000503000000020004" pitchFamily="2" charset="0"/>
              </a:rPr>
              <a:t>Solutions for today and tomorrow from a single provider</a:t>
            </a:r>
            <a:endParaRPr lang="en-US" sz="2800">
              <a:solidFill>
                <a:srgbClr val="008080"/>
              </a:solidFill>
              <a:latin typeface="Inter ExtraBold" panose="02000503000000020004" pitchFamily="2" charset="0"/>
              <a:ea typeface="Inter ExtraBold" panose="02000503000000020004" pitchFamily="2" charset="0"/>
            </a:endParaRPr>
          </a:p>
        </p:txBody>
      </p:sp>
      <p:sp>
        <p:nvSpPr>
          <p:cNvPr id="4" name="Shape 2"/>
          <p:cNvSpPr/>
          <p:nvPr/>
        </p:nvSpPr>
        <p:spPr>
          <a:xfrm>
            <a:off x="635000" y="1570385"/>
            <a:ext cx="10922000" cy="4320893"/>
          </a:xfrm>
          <a:prstGeom prst="roundRect">
            <a:avLst>
              <a:gd name="adj" fmla="val 1764"/>
            </a:avLst>
          </a:prstGeom>
          <a:ln w="7937">
            <a:solidFill>
              <a:srgbClr val="DCE3E3"/>
            </a:solidFill>
            <a:prstDash val="solid"/>
          </a:ln>
        </p:spPr>
        <p:txBody>
          <a:bodyPr/>
          <a:lstStyle/>
          <a:p>
            <a:endParaRPr lang="en-US"/>
          </a:p>
        </p:txBody>
      </p:sp>
      <p:sp>
        <p:nvSpPr>
          <p:cNvPr id="5" name="Shape 3"/>
          <p:cNvSpPr/>
          <p:nvPr/>
        </p:nvSpPr>
        <p:spPr>
          <a:xfrm>
            <a:off x="640292" y="1575677"/>
            <a:ext cx="2791271" cy="692133"/>
          </a:xfrm>
          <a:prstGeom prst="rect">
            <a:avLst/>
          </a:prstGeom>
          <a:solidFill>
            <a:srgbClr val="E6F2F2"/>
          </a:solidFill>
          <a:ln/>
        </p:spPr>
        <p:txBody>
          <a:bodyPr/>
          <a:lstStyle/>
          <a:p>
            <a:endParaRPr lang="en-US"/>
          </a:p>
        </p:txBody>
      </p:sp>
      <p:sp>
        <p:nvSpPr>
          <p:cNvPr id="6" name="Text 4"/>
          <p:cNvSpPr/>
          <p:nvPr/>
        </p:nvSpPr>
        <p:spPr>
          <a:xfrm>
            <a:off x="830792" y="1740777"/>
            <a:ext cx="2494009" cy="387333"/>
          </a:xfrm>
          <a:prstGeom prst="rect">
            <a:avLst/>
          </a:prstGeom>
          <a:noFill/>
          <a:ln/>
        </p:spPr>
        <p:txBody>
          <a:bodyPr wrap="square" lIns="16933" tIns="16933" rIns="16933" bIns="16933" rtlCol="0" anchor="t">
            <a:normAutofit/>
          </a:bodyPr>
          <a:lstStyle/>
          <a:p>
            <a:r>
              <a:rPr lang="en-US" sz="1250" b="1">
                <a:solidFill>
                  <a:srgbClr val="374040"/>
                </a:solidFill>
                <a:latin typeface="Roboto" pitchFamily="34" charset="0"/>
                <a:ea typeface="Roboto" pitchFamily="34" charset="-122"/>
                <a:cs typeface="Roboto" pitchFamily="34" charset="-120"/>
              </a:rPr>
              <a:t>Dimension</a:t>
            </a:r>
            <a:endParaRPr lang="en-US" sz="1250"/>
          </a:p>
        </p:txBody>
      </p:sp>
      <p:sp>
        <p:nvSpPr>
          <p:cNvPr id="7" name="Shape 5"/>
          <p:cNvSpPr/>
          <p:nvPr/>
        </p:nvSpPr>
        <p:spPr>
          <a:xfrm>
            <a:off x="3431564" y="1575677"/>
            <a:ext cx="4060031" cy="692133"/>
          </a:xfrm>
          <a:prstGeom prst="rect">
            <a:avLst/>
          </a:prstGeom>
          <a:solidFill>
            <a:srgbClr val="E6F2F2"/>
          </a:solidFill>
          <a:ln/>
        </p:spPr>
        <p:txBody>
          <a:bodyPr/>
          <a:lstStyle/>
          <a:p>
            <a:endParaRPr lang="en-US"/>
          </a:p>
        </p:txBody>
      </p:sp>
      <p:sp>
        <p:nvSpPr>
          <p:cNvPr id="8" name="Text 6"/>
          <p:cNvSpPr/>
          <p:nvPr/>
        </p:nvSpPr>
        <p:spPr>
          <a:xfrm>
            <a:off x="3622063" y="1740777"/>
            <a:ext cx="3800832" cy="387333"/>
          </a:xfrm>
          <a:prstGeom prst="rect">
            <a:avLst/>
          </a:prstGeom>
          <a:noFill/>
          <a:ln/>
        </p:spPr>
        <p:txBody>
          <a:bodyPr wrap="square" lIns="16933" tIns="16933" rIns="16933" bIns="16933" rtlCol="0" anchor="t">
            <a:normAutofit fontScale="77500" lnSpcReduction="20000"/>
          </a:bodyPr>
          <a:lstStyle/>
          <a:p>
            <a:r>
              <a:rPr lang="en-US" sz="2100" b="1">
                <a:solidFill>
                  <a:srgbClr val="374040"/>
                </a:solidFill>
                <a:latin typeface="Roboto" pitchFamily="34" charset="0"/>
                <a:ea typeface="Roboto" pitchFamily="34" charset="-122"/>
                <a:cs typeface="Roboto" pitchFamily="34" charset="-120"/>
              </a:rPr>
              <a:t>Mentafy Check</a:t>
            </a:r>
            <a:br>
              <a:rPr lang="en-US" sz="1250" b="1">
                <a:solidFill>
                  <a:srgbClr val="374040"/>
                </a:solidFill>
                <a:latin typeface="Roboto" pitchFamily="34" charset="0"/>
                <a:ea typeface="Roboto" pitchFamily="34" charset="-122"/>
                <a:cs typeface="Roboto" pitchFamily="34" charset="-120"/>
              </a:rPr>
            </a:br>
            <a:r>
              <a:rPr lang="en-US" sz="1250" b="1">
                <a:solidFill>
                  <a:srgbClr val="374040"/>
                </a:solidFill>
                <a:latin typeface="Roboto" pitchFamily="34" charset="0"/>
                <a:ea typeface="Roboto" pitchFamily="34" charset="-122"/>
                <a:cs typeface="Roboto" pitchFamily="34" charset="-120"/>
              </a:rPr>
              <a:t>(</a:t>
            </a:r>
            <a:r>
              <a:rPr lang="en-US" sz="1250" b="1" err="1">
                <a:solidFill>
                  <a:srgbClr val="374040"/>
                </a:solidFill>
                <a:latin typeface="Roboto" pitchFamily="34" charset="0"/>
                <a:ea typeface="Roboto" pitchFamily="34" charset="-122"/>
                <a:cs typeface="Roboto" pitchFamily="34" charset="-120"/>
              </a:rPr>
              <a:t>ready</a:t>
            </a:r>
            <a:r>
              <a:rPr lang="en-US" sz="1250" b="1">
                <a:solidFill>
                  <a:srgbClr val="374040"/>
                </a:solidFill>
                <a:latin typeface="Roboto" pitchFamily="34" charset="0"/>
                <a:ea typeface="Roboto" pitchFamily="34" charset="-122"/>
                <a:cs typeface="Roboto" pitchFamily="34" charset="-120"/>
              </a:rPr>
              <a:t> </a:t>
            </a:r>
            <a:r>
              <a:rPr lang="en-US" sz="1250" b="1" err="1">
                <a:solidFill>
                  <a:srgbClr val="374040"/>
                </a:solidFill>
                <a:latin typeface="Roboto" pitchFamily="34" charset="0"/>
                <a:ea typeface="Roboto" pitchFamily="34" charset="-122"/>
                <a:cs typeface="Roboto" pitchFamily="34" charset="-120"/>
              </a:rPr>
              <a:t>today</a:t>
            </a:r>
            <a:r>
              <a:rPr lang="en-US" sz="1250" b="1">
                <a:solidFill>
                  <a:srgbClr val="374040"/>
                </a:solidFill>
                <a:latin typeface="Roboto" pitchFamily="34" charset="0"/>
                <a:ea typeface="Roboto" pitchFamily="34" charset="-122"/>
                <a:cs typeface="Roboto" pitchFamily="34" charset="-120"/>
              </a:rPr>
              <a:t>)</a:t>
            </a:r>
            <a:endParaRPr lang="en-US" sz="1250"/>
          </a:p>
        </p:txBody>
      </p:sp>
      <p:sp>
        <p:nvSpPr>
          <p:cNvPr id="9" name="Shape 7"/>
          <p:cNvSpPr/>
          <p:nvPr/>
        </p:nvSpPr>
        <p:spPr>
          <a:xfrm>
            <a:off x="7491595" y="1575677"/>
            <a:ext cx="4060031" cy="692133"/>
          </a:xfrm>
          <a:prstGeom prst="rect">
            <a:avLst/>
          </a:prstGeom>
          <a:solidFill>
            <a:srgbClr val="008080"/>
          </a:solidFill>
          <a:ln/>
        </p:spPr>
        <p:txBody>
          <a:bodyPr/>
          <a:lstStyle/>
          <a:p>
            <a:endParaRPr lang="en-US"/>
          </a:p>
        </p:txBody>
      </p:sp>
      <p:sp>
        <p:nvSpPr>
          <p:cNvPr id="10" name="Text 8"/>
          <p:cNvSpPr/>
          <p:nvPr/>
        </p:nvSpPr>
        <p:spPr>
          <a:xfrm>
            <a:off x="7682094" y="1740777"/>
            <a:ext cx="3800832" cy="387333"/>
          </a:xfrm>
          <a:prstGeom prst="rect">
            <a:avLst/>
          </a:prstGeom>
          <a:noFill/>
          <a:ln/>
        </p:spPr>
        <p:txBody>
          <a:bodyPr wrap="square" lIns="16933" tIns="16933" rIns="16933" bIns="16933" rtlCol="0" anchor="t">
            <a:normAutofit fontScale="92500" lnSpcReduction="20000"/>
          </a:bodyPr>
          <a:lstStyle/>
          <a:p>
            <a:r>
              <a:rPr lang="en-US" sz="1600" b="1" dirty="0">
                <a:solidFill>
                  <a:srgbClr val="FFFFFF"/>
                </a:solidFill>
                <a:latin typeface="Roboto" pitchFamily="34" charset="0"/>
                <a:ea typeface="Roboto" pitchFamily="34" charset="-122"/>
                <a:cs typeface="Roboto" pitchFamily="34" charset="-120"/>
              </a:rPr>
              <a:t>Mentafy Trail</a:t>
            </a:r>
          </a:p>
          <a:p>
            <a:r>
              <a:rPr lang="en-US" sz="1250" b="1" dirty="0">
                <a:solidFill>
                  <a:srgbClr val="FFFFFF"/>
                </a:solidFill>
                <a:latin typeface="Roboto" pitchFamily="34" charset="0"/>
                <a:ea typeface="Roboto" pitchFamily="34" charset="-122"/>
                <a:cs typeface="Roboto" pitchFamily="34" charset="-120"/>
              </a:rPr>
              <a:t>(amend assessment policy per TEQSA)</a:t>
            </a:r>
            <a:endParaRPr lang="en-US" sz="1250" dirty="0"/>
          </a:p>
        </p:txBody>
      </p:sp>
      <p:sp>
        <p:nvSpPr>
          <p:cNvPr id="11" name="Shape 9"/>
          <p:cNvSpPr/>
          <p:nvPr/>
        </p:nvSpPr>
        <p:spPr>
          <a:xfrm>
            <a:off x="640292" y="2267810"/>
            <a:ext cx="2791271" cy="6350"/>
          </a:xfrm>
          <a:prstGeom prst="rect">
            <a:avLst/>
          </a:prstGeom>
          <a:solidFill>
            <a:srgbClr val="EAEFEF"/>
          </a:solidFill>
          <a:ln/>
        </p:spPr>
        <p:txBody>
          <a:bodyPr/>
          <a:lstStyle/>
          <a:p>
            <a:endParaRPr lang="en-US"/>
          </a:p>
        </p:txBody>
      </p:sp>
      <p:sp>
        <p:nvSpPr>
          <p:cNvPr id="12" name="Text 10"/>
          <p:cNvSpPr/>
          <p:nvPr/>
        </p:nvSpPr>
        <p:spPr>
          <a:xfrm>
            <a:off x="830792" y="2438201"/>
            <a:ext cx="2494009" cy="421812"/>
          </a:xfrm>
          <a:prstGeom prst="rect">
            <a:avLst/>
          </a:prstGeom>
          <a:noFill/>
          <a:ln/>
        </p:spPr>
        <p:txBody>
          <a:bodyPr wrap="square" lIns="16933" tIns="16933" rIns="16933" bIns="16933" rtlCol="0" anchor="t">
            <a:normAutofit/>
          </a:bodyPr>
          <a:lstStyle/>
          <a:p>
            <a:r>
              <a:rPr lang="en-US" sz="1250" b="1">
                <a:solidFill>
                  <a:srgbClr val="000000"/>
                </a:solidFill>
                <a:latin typeface="Roboto" pitchFamily="34" charset="0"/>
                <a:ea typeface="Roboto" pitchFamily="34" charset="-122"/>
                <a:cs typeface="Roboto" pitchFamily="34" charset="-120"/>
              </a:rPr>
              <a:t>Approach</a:t>
            </a:r>
            <a:endParaRPr lang="en-US" sz="1250"/>
          </a:p>
        </p:txBody>
      </p:sp>
      <p:sp>
        <p:nvSpPr>
          <p:cNvPr id="13" name="Shape 11"/>
          <p:cNvSpPr/>
          <p:nvPr/>
        </p:nvSpPr>
        <p:spPr>
          <a:xfrm>
            <a:off x="3431564" y="2267810"/>
            <a:ext cx="4060031" cy="6350"/>
          </a:xfrm>
          <a:prstGeom prst="rect">
            <a:avLst/>
          </a:prstGeom>
          <a:solidFill>
            <a:srgbClr val="EAEFEF"/>
          </a:solidFill>
          <a:ln/>
        </p:spPr>
        <p:txBody>
          <a:bodyPr/>
          <a:lstStyle/>
          <a:p>
            <a:endParaRPr lang="en-US"/>
          </a:p>
        </p:txBody>
      </p:sp>
      <p:sp>
        <p:nvSpPr>
          <p:cNvPr id="14" name="Text 12"/>
          <p:cNvSpPr/>
          <p:nvPr/>
        </p:nvSpPr>
        <p:spPr>
          <a:xfrm>
            <a:off x="3622063" y="2438201"/>
            <a:ext cx="3800832" cy="421812"/>
          </a:xfrm>
          <a:prstGeom prst="rect">
            <a:avLst/>
          </a:prstGeom>
          <a:noFill/>
          <a:ln/>
        </p:spPr>
        <p:txBody>
          <a:bodyPr wrap="square" lIns="16933" tIns="16933" rIns="16933" bIns="16933" rtlCol="0" anchor="t">
            <a:noAutofit/>
          </a:bodyPr>
          <a:lstStyle/>
          <a:p>
            <a:pPr>
              <a:lnSpc>
                <a:spcPct val="117568"/>
              </a:lnSpc>
            </a:pPr>
            <a:r>
              <a:rPr lang="de-DE" sz="1250">
                <a:solidFill>
                  <a:srgbClr val="4F5B5B"/>
                </a:solidFill>
                <a:latin typeface="Roboto" pitchFamily="34" charset="0"/>
                <a:ea typeface="Roboto" pitchFamily="34" charset="-122"/>
                <a:cs typeface="Roboto" pitchFamily="34" charset="-120"/>
              </a:rPr>
              <a:t>Checks the finished document. A drop-in replacement for your current checker.</a:t>
            </a:r>
            <a:endParaRPr lang="en-US" sz="1250"/>
          </a:p>
        </p:txBody>
      </p:sp>
      <p:sp>
        <p:nvSpPr>
          <p:cNvPr id="15" name="Shape 13"/>
          <p:cNvSpPr/>
          <p:nvPr/>
        </p:nvSpPr>
        <p:spPr>
          <a:xfrm>
            <a:off x="7491595" y="2267811"/>
            <a:ext cx="4060031" cy="731903"/>
          </a:xfrm>
          <a:prstGeom prst="rect">
            <a:avLst/>
          </a:prstGeom>
          <a:solidFill>
            <a:srgbClr val="F4F7F7"/>
          </a:solidFill>
          <a:ln/>
        </p:spPr>
        <p:txBody>
          <a:bodyPr/>
          <a:lstStyle/>
          <a:p>
            <a:endParaRPr lang="en-US"/>
          </a:p>
        </p:txBody>
      </p:sp>
      <p:sp>
        <p:nvSpPr>
          <p:cNvPr id="16" name="Shape 14"/>
          <p:cNvSpPr/>
          <p:nvPr/>
        </p:nvSpPr>
        <p:spPr>
          <a:xfrm>
            <a:off x="7491595" y="2267810"/>
            <a:ext cx="4060031" cy="6350"/>
          </a:xfrm>
          <a:prstGeom prst="rect">
            <a:avLst/>
          </a:prstGeom>
          <a:solidFill>
            <a:srgbClr val="EAEFEF"/>
          </a:solidFill>
          <a:ln/>
        </p:spPr>
        <p:txBody>
          <a:bodyPr/>
          <a:lstStyle/>
          <a:p>
            <a:endParaRPr lang="en-US"/>
          </a:p>
        </p:txBody>
      </p:sp>
      <p:sp>
        <p:nvSpPr>
          <p:cNvPr id="17" name="Text 15"/>
          <p:cNvSpPr/>
          <p:nvPr/>
        </p:nvSpPr>
        <p:spPr>
          <a:xfrm>
            <a:off x="7682094" y="2438201"/>
            <a:ext cx="3800832" cy="421812"/>
          </a:xfrm>
          <a:prstGeom prst="rect">
            <a:avLst/>
          </a:prstGeom>
          <a:noFill/>
          <a:ln/>
        </p:spPr>
        <p:txBody>
          <a:bodyPr wrap="square" lIns="16933" tIns="16933" rIns="16933" bIns="16933" rtlCol="0" anchor="t">
            <a:noAutofit/>
          </a:bodyPr>
          <a:lstStyle/>
          <a:p>
            <a:pPr>
              <a:lnSpc>
                <a:spcPct val="117568"/>
              </a:lnSpc>
            </a:pPr>
            <a:r>
              <a:rPr lang="de-DE" sz="1250">
                <a:solidFill>
                  <a:srgbClr val="232A2A"/>
                </a:solidFill>
                <a:latin typeface="Roboto" pitchFamily="34" charset="0"/>
                <a:ea typeface="Roboto" pitchFamily="34" charset="-122"/>
                <a:cs typeface="Roboto" pitchFamily="34" charset="-120"/>
              </a:rPr>
              <a:t>Documents how the work was written: the evidence regulation is moving toward.</a:t>
            </a:r>
            <a:endParaRPr lang="en-US" sz="1250"/>
          </a:p>
        </p:txBody>
      </p:sp>
      <p:sp>
        <p:nvSpPr>
          <p:cNvPr id="18" name="Shape 16"/>
          <p:cNvSpPr/>
          <p:nvPr/>
        </p:nvSpPr>
        <p:spPr>
          <a:xfrm>
            <a:off x="640292" y="2999714"/>
            <a:ext cx="2791271" cy="6350"/>
          </a:xfrm>
          <a:prstGeom prst="rect">
            <a:avLst/>
          </a:prstGeom>
          <a:solidFill>
            <a:srgbClr val="EAEFEF"/>
          </a:solidFill>
          <a:ln/>
        </p:spPr>
        <p:txBody>
          <a:bodyPr/>
          <a:lstStyle/>
          <a:p>
            <a:endParaRPr lang="en-US"/>
          </a:p>
        </p:txBody>
      </p:sp>
      <p:sp>
        <p:nvSpPr>
          <p:cNvPr id="19" name="Text 17"/>
          <p:cNvSpPr/>
          <p:nvPr/>
        </p:nvSpPr>
        <p:spPr>
          <a:xfrm>
            <a:off x="830792" y="3170106"/>
            <a:ext cx="2494009" cy="651999"/>
          </a:xfrm>
          <a:prstGeom prst="rect">
            <a:avLst/>
          </a:prstGeom>
          <a:noFill/>
          <a:ln/>
        </p:spPr>
        <p:txBody>
          <a:bodyPr wrap="square" lIns="16933" tIns="16933" rIns="16933" bIns="16933" rtlCol="0" anchor="t">
            <a:normAutofit/>
          </a:bodyPr>
          <a:lstStyle/>
          <a:p>
            <a:r>
              <a:rPr lang="en-US" sz="1250" b="1">
                <a:solidFill>
                  <a:srgbClr val="000000"/>
                </a:solidFill>
                <a:latin typeface="Roboto" pitchFamily="34" charset="0"/>
                <a:ea typeface="Roboto" pitchFamily="34" charset="-122"/>
                <a:cs typeface="Roboto" pitchFamily="34" charset="-120"/>
              </a:rPr>
              <a:t>Evidence</a:t>
            </a:r>
            <a:endParaRPr lang="en-US" sz="1250"/>
          </a:p>
        </p:txBody>
      </p:sp>
      <p:sp>
        <p:nvSpPr>
          <p:cNvPr id="20" name="Shape 18"/>
          <p:cNvSpPr/>
          <p:nvPr/>
        </p:nvSpPr>
        <p:spPr>
          <a:xfrm>
            <a:off x="3431564" y="2999714"/>
            <a:ext cx="4060031" cy="6350"/>
          </a:xfrm>
          <a:prstGeom prst="rect">
            <a:avLst/>
          </a:prstGeom>
          <a:solidFill>
            <a:srgbClr val="EAEFEF"/>
          </a:solidFill>
          <a:ln/>
        </p:spPr>
        <p:txBody>
          <a:bodyPr/>
          <a:lstStyle/>
          <a:p>
            <a:endParaRPr lang="en-US"/>
          </a:p>
        </p:txBody>
      </p:sp>
      <p:sp>
        <p:nvSpPr>
          <p:cNvPr id="21" name="Text 19"/>
          <p:cNvSpPr/>
          <p:nvPr/>
        </p:nvSpPr>
        <p:spPr>
          <a:xfrm>
            <a:off x="3622063" y="3170106"/>
            <a:ext cx="3800832" cy="651999"/>
          </a:xfrm>
          <a:prstGeom prst="rect">
            <a:avLst/>
          </a:prstGeom>
          <a:noFill/>
          <a:ln/>
        </p:spPr>
        <p:txBody>
          <a:bodyPr wrap="square" lIns="16933" tIns="16933" rIns="16933" bIns="16933" rtlCol="0" anchor="t">
            <a:normAutofit/>
          </a:bodyPr>
          <a:lstStyle/>
          <a:p>
            <a:pPr>
              <a:lnSpc>
                <a:spcPct val="117568"/>
              </a:lnSpc>
            </a:pPr>
            <a:r>
              <a:rPr lang="en-US" sz="1250">
                <a:solidFill>
                  <a:srgbClr val="4F5B5B"/>
                </a:solidFill>
                <a:latin typeface="Roboto" pitchFamily="34" charset="0"/>
                <a:ea typeface="Roboto" pitchFamily="34" charset="-122"/>
                <a:cs typeface="Roboto" pitchFamily="34" charset="-120"/>
              </a:rPr>
              <a:t>Finds plagiarism and citation errors; otherwise relies only on AI probabilities</a:t>
            </a:r>
            <a:endParaRPr lang="en-US" sz="1250"/>
          </a:p>
        </p:txBody>
      </p:sp>
      <p:sp>
        <p:nvSpPr>
          <p:cNvPr id="22" name="Shape 20"/>
          <p:cNvSpPr/>
          <p:nvPr/>
        </p:nvSpPr>
        <p:spPr>
          <a:xfrm>
            <a:off x="7491595" y="2999714"/>
            <a:ext cx="4060031" cy="962091"/>
          </a:xfrm>
          <a:prstGeom prst="rect">
            <a:avLst/>
          </a:prstGeom>
          <a:solidFill>
            <a:srgbClr val="F4F7F7"/>
          </a:solidFill>
          <a:ln/>
        </p:spPr>
        <p:txBody>
          <a:bodyPr/>
          <a:lstStyle/>
          <a:p>
            <a:endParaRPr lang="en-US"/>
          </a:p>
        </p:txBody>
      </p:sp>
      <p:sp>
        <p:nvSpPr>
          <p:cNvPr id="23" name="Shape 21"/>
          <p:cNvSpPr/>
          <p:nvPr/>
        </p:nvSpPr>
        <p:spPr>
          <a:xfrm>
            <a:off x="7491595" y="2999714"/>
            <a:ext cx="4060031" cy="6350"/>
          </a:xfrm>
          <a:prstGeom prst="rect">
            <a:avLst/>
          </a:prstGeom>
          <a:solidFill>
            <a:srgbClr val="EAEFEF"/>
          </a:solidFill>
          <a:ln/>
        </p:spPr>
        <p:txBody>
          <a:bodyPr/>
          <a:lstStyle/>
          <a:p>
            <a:endParaRPr lang="en-US"/>
          </a:p>
        </p:txBody>
      </p:sp>
      <p:sp>
        <p:nvSpPr>
          <p:cNvPr id="24" name="Text 22"/>
          <p:cNvSpPr/>
          <p:nvPr/>
        </p:nvSpPr>
        <p:spPr>
          <a:xfrm>
            <a:off x="7682094" y="3170106"/>
            <a:ext cx="3800832" cy="651999"/>
          </a:xfrm>
          <a:prstGeom prst="rect">
            <a:avLst/>
          </a:prstGeom>
          <a:noFill/>
          <a:ln/>
        </p:spPr>
        <p:txBody>
          <a:bodyPr wrap="square" lIns="16933" tIns="16933" rIns="16933" bIns="16933" rtlCol="0" anchor="t">
            <a:normAutofit/>
          </a:bodyPr>
          <a:lstStyle/>
          <a:p>
            <a:pPr>
              <a:lnSpc>
                <a:spcPct val="117568"/>
              </a:lnSpc>
            </a:pPr>
            <a:r>
              <a:rPr lang="en-US" sz="1250">
                <a:solidFill>
                  <a:srgbClr val="232A2A"/>
                </a:solidFill>
                <a:latin typeface="Roboto" pitchFamily="34" charset="0"/>
                <a:ea typeface="Roboto" pitchFamily="34" charset="-122"/>
                <a:cs typeface="Roboto" pitchFamily="34" charset="-120"/>
              </a:rPr>
              <a:t>Delivers tamper-proof evidence </a:t>
            </a:r>
            <a:r>
              <a:rPr lang="en-US" sz="1250" err="1">
                <a:solidFill>
                  <a:srgbClr val="232A2A"/>
                </a:solidFill>
                <a:latin typeface="Roboto" pitchFamily="34" charset="0"/>
                <a:ea typeface="Roboto" pitchFamily="34" charset="-122"/>
                <a:cs typeface="Roboto" pitchFamily="34" charset="-120"/>
              </a:rPr>
              <a:t>of</a:t>
            </a:r>
            <a:r>
              <a:rPr lang="en-US" sz="1250">
                <a:solidFill>
                  <a:srgbClr val="232A2A"/>
                </a:solidFill>
                <a:latin typeface="Roboto" pitchFamily="34" charset="0"/>
                <a:ea typeface="Roboto" pitchFamily="34" charset="-122"/>
                <a:cs typeface="Roboto" pitchFamily="34" charset="-120"/>
              </a:rPr>
              <a:t> </a:t>
            </a:r>
            <a:r>
              <a:rPr lang="en-US" sz="1250" err="1">
                <a:solidFill>
                  <a:srgbClr val="232A2A"/>
                </a:solidFill>
                <a:latin typeface="Roboto" pitchFamily="34" charset="0"/>
                <a:ea typeface="Roboto" pitchFamily="34" charset="-122"/>
                <a:cs typeface="Roboto" pitchFamily="34" charset="-120"/>
              </a:rPr>
              <a:t>students’ own work</a:t>
            </a:r>
            <a:r>
              <a:rPr lang="en-US" sz="1250">
                <a:solidFill>
                  <a:srgbClr val="232A2A"/>
                </a:solidFill>
                <a:latin typeface="Roboto" pitchFamily="34" charset="0"/>
                <a:ea typeface="Roboto" pitchFamily="34" charset="-122"/>
                <a:cs typeface="Roboto" pitchFamily="34" charset="-120"/>
              </a:rPr>
              <a:t>: </a:t>
            </a:r>
            <a:r>
              <a:rPr lang="en-US" sz="1250" err="1">
                <a:solidFill>
                  <a:srgbClr val="232A2A"/>
                </a:solidFill>
                <a:latin typeface="Roboto" pitchFamily="34" charset="0"/>
                <a:ea typeface="Roboto" pitchFamily="34" charset="-122"/>
                <a:cs typeface="Roboto" pitchFamily="34" charset="-120"/>
              </a:rPr>
              <a:t>traditional</a:t>
            </a:r>
            <a:r>
              <a:rPr lang="en-US" sz="1250">
                <a:solidFill>
                  <a:srgbClr val="232A2A"/>
                </a:solidFill>
                <a:latin typeface="Roboto" pitchFamily="34" charset="0"/>
                <a:ea typeface="Roboto" pitchFamily="34" charset="-122"/>
                <a:cs typeface="Roboto" pitchFamily="34" charset="-120"/>
              </a:rPr>
              <a:t> </a:t>
            </a:r>
            <a:r>
              <a:rPr lang="en-US" sz="1250" err="1">
                <a:solidFill>
                  <a:srgbClr val="232A2A"/>
                </a:solidFill>
                <a:latin typeface="Roboto" pitchFamily="34" charset="0"/>
                <a:ea typeface="Roboto" pitchFamily="34" charset="-122"/>
                <a:cs typeface="Roboto" pitchFamily="34" charset="-120"/>
              </a:rPr>
              <a:t>check</a:t>
            </a:r>
            <a:r>
              <a:rPr lang="en-US" sz="1250">
                <a:solidFill>
                  <a:srgbClr val="232A2A"/>
                </a:solidFill>
                <a:latin typeface="Roboto" pitchFamily="34" charset="0"/>
                <a:ea typeface="Roboto" pitchFamily="34" charset="-122"/>
                <a:cs typeface="Roboto" pitchFamily="34" charset="-120"/>
              </a:rPr>
              <a:t> + </a:t>
            </a:r>
            <a:r>
              <a:rPr lang="en-US" sz="1250" err="1">
                <a:solidFill>
                  <a:srgbClr val="232A2A"/>
                </a:solidFill>
                <a:latin typeface="Roboto" pitchFamily="34" charset="0"/>
                <a:ea typeface="Roboto" pitchFamily="34" charset="-122"/>
                <a:cs typeface="Roboto" pitchFamily="34" charset="-120"/>
              </a:rPr>
              <a:t>semantics</a:t>
            </a:r>
            <a:r>
              <a:rPr lang="en-US" sz="1250">
                <a:solidFill>
                  <a:srgbClr val="232A2A"/>
                </a:solidFill>
                <a:latin typeface="Roboto" pitchFamily="34" charset="0"/>
                <a:ea typeface="Roboto" pitchFamily="34" charset="-122"/>
                <a:cs typeface="Roboto" pitchFamily="34" charset="-120"/>
              </a:rPr>
              <a:t> (S</a:t>
            </a:r>
            <a:r>
              <a:rPr lang="en-US" sz="1250" baseline="30000">
                <a:solidFill>
                  <a:srgbClr val="232A2A"/>
                </a:solidFill>
                <a:latin typeface="Roboto" pitchFamily="34" charset="0"/>
                <a:ea typeface="Roboto" pitchFamily="34" charset="-122"/>
                <a:cs typeface="Roboto" pitchFamily="34" charset="-120"/>
              </a:rPr>
              <a:t>3</a:t>
            </a:r>
            <a:r>
              <a:rPr lang="en-US" sz="1250">
                <a:solidFill>
                  <a:srgbClr val="232A2A"/>
                </a:solidFill>
                <a:latin typeface="Roboto" pitchFamily="34" charset="0"/>
                <a:ea typeface="Roboto" pitchFamily="34" charset="-122"/>
                <a:cs typeface="Roboto" pitchFamily="34" charset="-120"/>
              </a:rPr>
              <a:t>) and </a:t>
            </a:r>
            <a:r>
              <a:rPr lang="en-US" sz="1250" err="1">
                <a:solidFill>
                  <a:srgbClr val="232A2A"/>
                </a:solidFill>
                <a:latin typeface="Roboto" pitchFamily="34" charset="0"/>
                <a:ea typeface="Roboto" pitchFamily="34" charset="-122"/>
                <a:cs typeface="Roboto" pitchFamily="34" charset="-120"/>
              </a:rPr>
              <a:t>process</a:t>
            </a:r>
            <a:endParaRPr lang="en-US" sz="1250"/>
          </a:p>
        </p:txBody>
      </p:sp>
      <p:sp>
        <p:nvSpPr>
          <p:cNvPr id="25" name="Shape 23"/>
          <p:cNvSpPr/>
          <p:nvPr/>
        </p:nvSpPr>
        <p:spPr>
          <a:xfrm>
            <a:off x="640292" y="3961805"/>
            <a:ext cx="2791271" cy="6350"/>
          </a:xfrm>
          <a:prstGeom prst="rect">
            <a:avLst/>
          </a:prstGeom>
          <a:solidFill>
            <a:srgbClr val="EAEFEF"/>
          </a:solidFill>
          <a:ln/>
        </p:spPr>
        <p:txBody>
          <a:bodyPr/>
          <a:lstStyle/>
          <a:p>
            <a:endParaRPr lang="en-US"/>
          </a:p>
        </p:txBody>
      </p:sp>
      <p:sp>
        <p:nvSpPr>
          <p:cNvPr id="26" name="Text 24"/>
          <p:cNvSpPr/>
          <p:nvPr/>
        </p:nvSpPr>
        <p:spPr>
          <a:xfrm>
            <a:off x="830792" y="4132197"/>
            <a:ext cx="2494009" cy="651999"/>
          </a:xfrm>
          <a:prstGeom prst="rect">
            <a:avLst/>
          </a:prstGeom>
          <a:noFill/>
          <a:ln/>
        </p:spPr>
        <p:txBody>
          <a:bodyPr wrap="square" lIns="16933" tIns="16933" rIns="16933" bIns="16933" rtlCol="0" anchor="t">
            <a:normAutofit/>
          </a:bodyPr>
          <a:lstStyle/>
          <a:p>
            <a:r>
              <a:rPr lang="en-US" sz="1250" b="1" err="1">
                <a:solidFill>
                  <a:srgbClr val="000000"/>
                </a:solidFill>
                <a:latin typeface="Roboto" pitchFamily="34" charset="0"/>
                <a:ea typeface="Roboto" pitchFamily="34" charset="-122"/>
                <a:cs typeface="Roboto" pitchFamily="34" charset="-120"/>
              </a:rPr>
              <a:t>Data</a:t>
            </a:r>
            <a:r>
              <a:rPr lang="en-US" sz="1250" b="1">
                <a:solidFill>
                  <a:srgbClr val="000000"/>
                </a:solidFill>
                <a:latin typeface="Roboto" pitchFamily="34" charset="0"/>
                <a:ea typeface="Roboto" pitchFamily="34" charset="-122"/>
                <a:cs typeface="Roboto" pitchFamily="34" charset="-120"/>
              </a:rPr>
              <a:t> and </a:t>
            </a:r>
            <a:r>
              <a:rPr lang="en-US" sz="1250" b="1" err="1">
                <a:solidFill>
                  <a:srgbClr val="000000"/>
                </a:solidFill>
                <a:latin typeface="Roboto" pitchFamily="34" charset="0"/>
                <a:ea typeface="Roboto" pitchFamily="34" charset="-122"/>
                <a:cs typeface="Roboto" pitchFamily="34" charset="-120"/>
              </a:rPr>
              <a:t>documentation frequency</a:t>
            </a:r>
            <a:endParaRPr lang="en-US" sz="1250"/>
          </a:p>
        </p:txBody>
      </p:sp>
      <p:sp>
        <p:nvSpPr>
          <p:cNvPr id="27" name="Shape 25"/>
          <p:cNvSpPr/>
          <p:nvPr/>
        </p:nvSpPr>
        <p:spPr>
          <a:xfrm>
            <a:off x="3431564" y="3961805"/>
            <a:ext cx="4060031" cy="6350"/>
          </a:xfrm>
          <a:prstGeom prst="rect">
            <a:avLst/>
          </a:prstGeom>
          <a:solidFill>
            <a:srgbClr val="EAEFEF"/>
          </a:solidFill>
          <a:ln/>
        </p:spPr>
        <p:txBody>
          <a:bodyPr/>
          <a:lstStyle/>
          <a:p>
            <a:endParaRPr lang="en-US"/>
          </a:p>
        </p:txBody>
      </p:sp>
      <p:sp>
        <p:nvSpPr>
          <p:cNvPr id="28" name="Text 26"/>
          <p:cNvSpPr/>
          <p:nvPr/>
        </p:nvSpPr>
        <p:spPr>
          <a:xfrm>
            <a:off x="3622063" y="4132197"/>
            <a:ext cx="3800832" cy="651999"/>
          </a:xfrm>
          <a:prstGeom prst="rect">
            <a:avLst/>
          </a:prstGeom>
          <a:noFill/>
          <a:ln/>
        </p:spPr>
        <p:txBody>
          <a:bodyPr wrap="square" lIns="16933" tIns="16933" rIns="16933" bIns="16933" rtlCol="0" anchor="t">
            <a:normAutofit/>
          </a:bodyPr>
          <a:lstStyle/>
          <a:p>
            <a:pPr>
              <a:lnSpc>
                <a:spcPct val="117568"/>
              </a:lnSpc>
            </a:pPr>
            <a:r>
              <a:rPr lang="de-DE" sz="1250">
                <a:solidFill>
                  <a:srgbClr val="4F5B5B"/>
                </a:solidFill>
                <a:latin typeface="Roboto" pitchFamily="34" charset="0"/>
                <a:ea typeface="Roboto" pitchFamily="34" charset="-122"/>
                <a:cs typeface="Roboto" pitchFamily="34" charset="-120"/>
              </a:rPr>
              <a:t>The finished document is checked. Everything works just like your process with plagiarism software.</a:t>
            </a:r>
            <a:endParaRPr lang="en-US" sz="1250"/>
          </a:p>
        </p:txBody>
      </p:sp>
      <p:sp>
        <p:nvSpPr>
          <p:cNvPr id="29" name="Shape 27"/>
          <p:cNvSpPr/>
          <p:nvPr/>
        </p:nvSpPr>
        <p:spPr>
          <a:xfrm>
            <a:off x="7491595" y="3961805"/>
            <a:ext cx="4060031" cy="962091"/>
          </a:xfrm>
          <a:prstGeom prst="rect">
            <a:avLst/>
          </a:prstGeom>
          <a:solidFill>
            <a:srgbClr val="F4F7F7"/>
          </a:solidFill>
          <a:ln/>
        </p:spPr>
        <p:txBody>
          <a:bodyPr/>
          <a:lstStyle/>
          <a:p>
            <a:endParaRPr lang="en-US"/>
          </a:p>
        </p:txBody>
      </p:sp>
      <p:sp>
        <p:nvSpPr>
          <p:cNvPr id="30" name="Shape 28"/>
          <p:cNvSpPr/>
          <p:nvPr/>
        </p:nvSpPr>
        <p:spPr>
          <a:xfrm>
            <a:off x="7491595" y="3961805"/>
            <a:ext cx="4060031" cy="6350"/>
          </a:xfrm>
          <a:prstGeom prst="rect">
            <a:avLst/>
          </a:prstGeom>
          <a:solidFill>
            <a:srgbClr val="EAEFEF"/>
          </a:solidFill>
          <a:ln/>
        </p:spPr>
        <p:txBody>
          <a:bodyPr/>
          <a:lstStyle/>
          <a:p>
            <a:endParaRPr lang="en-US"/>
          </a:p>
        </p:txBody>
      </p:sp>
      <p:sp>
        <p:nvSpPr>
          <p:cNvPr id="31" name="Text 29"/>
          <p:cNvSpPr/>
          <p:nvPr/>
        </p:nvSpPr>
        <p:spPr>
          <a:xfrm>
            <a:off x="7682094" y="4132197"/>
            <a:ext cx="3800832" cy="651999"/>
          </a:xfrm>
          <a:prstGeom prst="rect">
            <a:avLst/>
          </a:prstGeom>
          <a:noFill/>
          <a:ln/>
        </p:spPr>
        <p:txBody>
          <a:bodyPr wrap="square" lIns="16933" tIns="16933" rIns="16933" bIns="16933" rtlCol="0" anchor="t">
            <a:noAutofit/>
          </a:bodyPr>
          <a:lstStyle/>
          <a:p>
            <a:pPr>
              <a:lnSpc>
                <a:spcPct val="117568"/>
              </a:lnSpc>
            </a:pPr>
            <a:r>
              <a:rPr lang="de-DE" sz="1250">
                <a:solidFill>
                  <a:srgbClr val="232A2A"/>
                </a:solidFill>
                <a:latin typeface="Roboto" pitchFamily="34" charset="0"/>
                <a:ea typeface="Roboto" pitchFamily="34" charset="-122"/>
                <a:cs typeface="Roboto" pitchFamily="34" charset="-120"/>
              </a:rPr>
              <a:t>You decide: automatically about once a minute, or manually. Even one version per week over a semester shows how a piece of work grew.</a:t>
            </a:r>
            <a:endParaRPr lang="en-US" sz="1250"/>
          </a:p>
        </p:txBody>
      </p:sp>
      <p:sp>
        <p:nvSpPr>
          <p:cNvPr id="32" name="Shape 30"/>
          <p:cNvSpPr/>
          <p:nvPr/>
        </p:nvSpPr>
        <p:spPr>
          <a:xfrm>
            <a:off x="640292" y="4923896"/>
            <a:ext cx="2791271" cy="6350"/>
          </a:xfrm>
          <a:prstGeom prst="rect">
            <a:avLst/>
          </a:prstGeom>
          <a:solidFill>
            <a:srgbClr val="EAEFEF"/>
          </a:solidFill>
          <a:ln/>
        </p:spPr>
        <p:txBody>
          <a:bodyPr/>
          <a:lstStyle/>
          <a:p>
            <a:endParaRPr lang="en-US"/>
          </a:p>
        </p:txBody>
      </p:sp>
      <p:sp>
        <p:nvSpPr>
          <p:cNvPr id="33" name="Text 31"/>
          <p:cNvSpPr/>
          <p:nvPr/>
        </p:nvSpPr>
        <p:spPr>
          <a:xfrm>
            <a:off x="830792" y="5094288"/>
            <a:ext cx="2494009" cy="651999"/>
          </a:xfrm>
          <a:prstGeom prst="rect">
            <a:avLst/>
          </a:prstGeom>
          <a:noFill/>
          <a:ln/>
        </p:spPr>
        <p:txBody>
          <a:bodyPr wrap="square" lIns="16933" tIns="16933" rIns="16933" bIns="16933" rtlCol="0" anchor="t">
            <a:normAutofit/>
          </a:bodyPr>
          <a:lstStyle/>
          <a:p>
            <a:r>
              <a:rPr lang="en-US" sz="1250" b="1" err="1">
                <a:solidFill>
                  <a:srgbClr val="000000"/>
                </a:solidFill>
                <a:latin typeface="Roboto" pitchFamily="34" charset="0"/>
                <a:ea typeface="Roboto" pitchFamily="34" charset="-122"/>
                <a:cs typeface="Roboto" pitchFamily="34" charset="-120"/>
              </a:rPr>
              <a:t>Analyses</a:t>
            </a:r>
            <a:endParaRPr lang="en-US" sz="1250"/>
          </a:p>
        </p:txBody>
      </p:sp>
      <p:sp>
        <p:nvSpPr>
          <p:cNvPr id="34" name="Shape 32"/>
          <p:cNvSpPr/>
          <p:nvPr/>
        </p:nvSpPr>
        <p:spPr>
          <a:xfrm>
            <a:off x="3431564" y="4923896"/>
            <a:ext cx="4060031" cy="6350"/>
          </a:xfrm>
          <a:prstGeom prst="rect">
            <a:avLst/>
          </a:prstGeom>
          <a:solidFill>
            <a:srgbClr val="EAEFEF"/>
          </a:solidFill>
          <a:ln/>
        </p:spPr>
        <p:txBody>
          <a:bodyPr/>
          <a:lstStyle/>
          <a:p>
            <a:endParaRPr lang="en-US"/>
          </a:p>
        </p:txBody>
      </p:sp>
      <p:sp>
        <p:nvSpPr>
          <p:cNvPr id="35" name="Text 33"/>
          <p:cNvSpPr/>
          <p:nvPr/>
        </p:nvSpPr>
        <p:spPr>
          <a:xfrm>
            <a:off x="3622063" y="5094288"/>
            <a:ext cx="3800832" cy="651999"/>
          </a:xfrm>
          <a:prstGeom prst="rect">
            <a:avLst/>
          </a:prstGeom>
          <a:noFill/>
          <a:ln/>
        </p:spPr>
        <p:txBody>
          <a:bodyPr wrap="square" lIns="16933" tIns="16933" rIns="16933" bIns="16933" rtlCol="0" anchor="t">
            <a:normAutofit fontScale="85000" lnSpcReduction="10000"/>
          </a:bodyPr>
          <a:lstStyle/>
          <a:p>
            <a:pPr>
              <a:lnSpc>
                <a:spcPct val="117568"/>
              </a:lnSpc>
            </a:pPr>
            <a:r>
              <a:rPr lang="de-DE" sz="1250">
                <a:solidFill>
                  <a:srgbClr val="4F5B5B"/>
                </a:solidFill>
                <a:latin typeface="Roboto" pitchFamily="34" charset="0"/>
                <a:ea typeface="Roboto" pitchFamily="34" charset="-122"/>
                <a:cs typeface="Roboto" pitchFamily="34" charset="-120"/>
              </a:rPr>
              <a:t>Plagiarism matching, S³ Semantic Source Search for paraphrases and translations, Reference Verifier, and AI classification optimized for German texts, among others.</a:t>
            </a:r>
            <a:endParaRPr lang="en-US" sz="1250"/>
          </a:p>
        </p:txBody>
      </p:sp>
      <p:sp>
        <p:nvSpPr>
          <p:cNvPr id="36" name="Shape 34"/>
          <p:cNvSpPr/>
          <p:nvPr/>
        </p:nvSpPr>
        <p:spPr>
          <a:xfrm>
            <a:off x="7491595" y="4923896"/>
            <a:ext cx="4060031" cy="962091"/>
          </a:xfrm>
          <a:prstGeom prst="rect">
            <a:avLst/>
          </a:prstGeom>
          <a:solidFill>
            <a:srgbClr val="F4F7F7"/>
          </a:solidFill>
          <a:ln/>
        </p:spPr>
        <p:txBody>
          <a:bodyPr/>
          <a:lstStyle/>
          <a:p>
            <a:endParaRPr lang="en-US"/>
          </a:p>
        </p:txBody>
      </p:sp>
      <p:sp>
        <p:nvSpPr>
          <p:cNvPr id="37" name="Shape 35"/>
          <p:cNvSpPr/>
          <p:nvPr/>
        </p:nvSpPr>
        <p:spPr>
          <a:xfrm>
            <a:off x="7491595" y="4923896"/>
            <a:ext cx="4060031" cy="6350"/>
          </a:xfrm>
          <a:prstGeom prst="rect">
            <a:avLst/>
          </a:prstGeom>
          <a:solidFill>
            <a:srgbClr val="EAEFEF"/>
          </a:solidFill>
          <a:ln/>
        </p:spPr>
        <p:txBody>
          <a:bodyPr/>
          <a:lstStyle/>
          <a:p>
            <a:endParaRPr lang="en-US"/>
          </a:p>
        </p:txBody>
      </p:sp>
      <p:sp>
        <p:nvSpPr>
          <p:cNvPr id="38" name="Text 36"/>
          <p:cNvSpPr/>
          <p:nvPr/>
        </p:nvSpPr>
        <p:spPr>
          <a:xfrm>
            <a:off x="7682094" y="5094288"/>
            <a:ext cx="3800832" cy="651999"/>
          </a:xfrm>
          <a:prstGeom prst="rect">
            <a:avLst/>
          </a:prstGeom>
          <a:noFill/>
          <a:ln/>
        </p:spPr>
        <p:txBody>
          <a:bodyPr wrap="square" lIns="16933" tIns="16933" rIns="16933" bIns="16933" rtlCol="0" anchor="t">
            <a:normAutofit lnSpcReduction="10000"/>
          </a:bodyPr>
          <a:lstStyle/>
          <a:p>
            <a:pPr>
              <a:lnSpc>
                <a:spcPct val="117568"/>
              </a:lnSpc>
            </a:pPr>
            <a:r>
              <a:rPr lang="de-DE" sz="1250" b="1">
                <a:solidFill>
                  <a:srgbClr val="232A2A"/>
                </a:solidFill>
                <a:latin typeface="Roboto" pitchFamily="34" charset="0"/>
                <a:ea typeface="Roboto" pitchFamily="34" charset="-122"/>
                <a:cs typeface="Roboto" pitchFamily="34" charset="-120"/>
              </a:rPr>
              <a:t>Everything in Mentafy Check</a:t>
            </a:r>
            <a:r>
              <a:rPr lang="de-DE" sz="1250">
                <a:solidFill>
                  <a:srgbClr val="232A2A"/>
                </a:solidFill>
                <a:latin typeface="Roboto" pitchFamily="34" charset="0"/>
                <a:ea typeface="Roboto" pitchFamily="34" charset="-122"/>
                <a:cs typeface="Roboto" pitchFamily="34" charset="-120"/>
              </a:rPr>
              <a:t>, plus Research Recorder and Writing Process Analysis. Students can get real-time feedback on their citations.</a:t>
            </a:r>
            <a:endParaRPr lang="en-US" sz="1250"/>
          </a:p>
        </p:txBody>
      </p:sp>
      <p:sp>
        <p:nvSpPr>
          <p:cNvPr id="39" name="Text 37"/>
          <p:cNvSpPr/>
          <p:nvPr/>
        </p:nvSpPr>
        <p:spPr>
          <a:xfrm>
            <a:off x="635000" y="6119813"/>
            <a:ext cx="12014200" cy="255587"/>
          </a:xfrm>
          <a:prstGeom prst="rect">
            <a:avLst/>
          </a:prstGeom>
          <a:noFill/>
          <a:ln/>
        </p:spPr>
        <p:txBody>
          <a:bodyPr wrap="square" lIns="16933" tIns="16933" rIns="16933" bIns="16933" rtlCol="0" anchor="t">
            <a:normAutofit/>
          </a:bodyPr>
          <a:lstStyle/>
          <a:p>
            <a:pPr>
              <a:lnSpc>
                <a:spcPct val="117568"/>
              </a:lnSpc>
            </a:pPr>
            <a:r>
              <a:rPr lang="en-US" sz="1250">
                <a:solidFill>
                  <a:srgbClr val="4F5B5B"/>
                </a:solidFill>
                <a:latin typeface="Roboto" pitchFamily="34" charset="0"/>
                <a:ea typeface="Roboto" pitchFamily="34" charset="-122"/>
                <a:cs typeface="Roboto" pitchFamily="34" charset="-120"/>
              </a:rPr>
              <a:t>A combination of semantic matching (S³), automated citation validation and a transparent writing history (Version Scan and typing logs).</a:t>
            </a:r>
            <a:endParaRPr lang="en-US" sz="1250"/>
          </a:p>
        </p:txBody>
      </p:sp>
      <p:sp>
        <p:nvSpPr>
          <p:cNvPr id="41" name="TextBox 40">
            <a:extLst>
              <a:ext uri="{FF2B5EF4-FFF2-40B4-BE49-F238E27FC236}">
                <a16:creationId xmlns:a16="http://schemas.microsoft.com/office/drawing/2014/main" id="{6A588C86-795B-E4FE-412B-BD1AF6ABA695}"/>
              </a:ext>
            </a:extLst>
          </p:cNvPr>
          <p:cNvSpPr txBox="1"/>
          <p:nvPr/>
        </p:nvSpPr>
        <p:spPr>
          <a:xfrm>
            <a:off x="782166" y="391443"/>
            <a:ext cx="2721430"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The solution at a glance</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43" name="Oval 42">
            <a:extLst>
              <a:ext uri="{FF2B5EF4-FFF2-40B4-BE49-F238E27FC236}">
                <a16:creationId xmlns:a16="http://schemas.microsoft.com/office/drawing/2014/main" id="{D7749E7E-CF61-C6EF-A932-7D3A8AD288ED}"/>
              </a:ext>
            </a:extLst>
          </p:cNvPr>
          <p:cNvSpPr/>
          <p:nvPr/>
        </p:nvSpPr>
        <p:spPr>
          <a:xfrm>
            <a:off x="599090" y="479761"/>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72FFC5"/>
              </a:solidFill>
            </a:endParaRPr>
          </a:p>
        </p:txBody>
      </p:sp>
      <p:pic>
        <p:nvPicPr>
          <p:cNvPr id="45" name="Picture 44" descr="A blue and black logo&#10;&#10;AI-generated content may be incorrect.">
            <a:extLst>
              <a:ext uri="{FF2B5EF4-FFF2-40B4-BE49-F238E27FC236}">
                <a16:creationId xmlns:a16="http://schemas.microsoft.com/office/drawing/2014/main" id="{D7FB1F17-960F-0BB7-B97B-5530DF648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
        <p:nvSpPr>
          <p:cNvPr id="47" name="Slide Number Placeholder 1">
            <a:extLst>
              <a:ext uri="{FF2B5EF4-FFF2-40B4-BE49-F238E27FC236}">
                <a16:creationId xmlns:a16="http://schemas.microsoft.com/office/drawing/2014/main" id="{8E90A0C7-CF68-B0D8-3FB5-2539FA0DCC5E}"/>
              </a:ext>
            </a:extLst>
          </p:cNvPr>
          <p:cNvSpPr txBox="1">
            <a:spLocks/>
          </p:cNvSpPr>
          <p:nvPr/>
        </p:nvSpPr>
        <p:spPr>
          <a:xfrm>
            <a:off x="11463687" y="6321511"/>
            <a:ext cx="471024" cy="318449"/>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noProof="0" smtClean="0">
                <a:solidFill>
                  <a:srgbClr val="008080"/>
                </a:solidFill>
                <a:latin typeface="Inter ExtraBold" panose="02000503000000020004" pitchFamily="2" charset="0"/>
                <a:ea typeface="Inter ExtraBold" panose="02000503000000020004" pitchFamily="2" charset="0"/>
              </a:rPr>
              <a:pPr/>
              <a:t>12</a:t>
            </a:fld>
            <a:endParaRPr lang="de-DE" sz="1200" noProof="0">
              <a:solidFill>
                <a:srgbClr val="008080"/>
              </a:solidFill>
              <a:latin typeface="Inter ExtraBold" panose="02000503000000020004" pitchFamily="2" charset="0"/>
              <a:ea typeface="Inter ExtraBold" panose="02000503000000020004" pitchFamily="2" charset="0"/>
            </a:endParaRPr>
          </a:p>
        </p:txBody>
      </p:sp>
    </p:spTree>
    <p:extLst>
      <p:ext uri="{BB962C8B-B14F-4D97-AF65-F5344CB8AC3E}">
        <p14:creationId xmlns:p14="http://schemas.microsoft.com/office/powerpoint/2010/main" val="1309953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9A3C3-17E6-3EF4-C017-5CFF23098106}"/>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40A0FD6F-EA00-0060-4173-97FBAD31A559}"/>
              </a:ext>
            </a:extLst>
          </p:cNvPr>
          <p:cNvSpPr/>
          <p:nvPr/>
        </p:nvSpPr>
        <p:spPr>
          <a:xfrm>
            <a:off x="635000" y="903718"/>
            <a:ext cx="12014200" cy="463533"/>
          </a:xfrm>
          <a:prstGeom prst="rect">
            <a:avLst/>
          </a:prstGeom>
          <a:noFill/>
          <a:ln/>
        </p:spPr>
        <p:txBody>
          <a:bodyPr wrap="square" lIns="16933" tIns="16933" rIns="16933" bIns="16933" rtlCol="0" anchor="t">
            <a:normAutofit/>
          </a:bodyPr>
          <a:lstStyle/>
          <a:p>
            <a:pPr>
              <a:lnSpc>
                <a:spcPct val="96279"/>
              </a:lnSpc>
            </a:pPr>
            <a:r>
              <a:rPr lang="en-US" sz="2800" b="1" kern="0" spc="-30" err="1">
                <a:solidFill>
                  <a:srgbClr val="008080"/>
                </a:solidFill>
                <a:latin typeface="Inter ExtraBold" panose="02000503000000020004" pitchFamily="2" charset="0"/>
                <a:ea typeface="Inter ExtraBold" panose="02000503000000020004" pitchFamily="2" charset="0"/>
                <a:cs typeface="Roboto" pitchFamily="34" charset="-120"/>
              </a:rPr>
              <a:t>Different report levels for efficient review</a:t>
            </a:r>
            <a:endParaRPr lang="en-US" sz="2800">
              <a:solidFill>
                <a:srgbClr val="008080"/>
              </a:solidFill>
              <a:latin typeface="Inter ExtraBold" panose="02000503000000020004" pitchFamily="2" charset="0"/>
              <a:ea typeface="Inter ExtraBold" panose="02000503000000020004" pitchFamily="2" charset="0"/>
            </a:endParaRPr>
          </a:p>
        </p:txBody>
      </p:sp>
      <p:sp>
        <p:nvSpPr>
          <p:cNvPr id="41" name="TextBox 40">
            <a:extLst>
              <a:ext uri="{FF2B5EF4-FFF2-40B4-BE49-F238E27FC236}">
                <a16:creationId xmlns:a16="http://schemas.microsoft.com/office/drawing/2014/main" id="{DF3706EE-6041-6614-3652-9D12E9546A4F}"/>
              </a:ext>
            </a:extLst>
          </p:cNvPr>
          <p:cNvSpPr txBox="1"/>
          <p:nvPr/>
        </p:nvSpPr>
        <p:spPr>
          <a:xfrm>
            <a:off x="782166" y="391443"/>
            <a:ext cx="2721430"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The solution at a glance</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43" name="Oval 42">
            <a:extLst>
              <a:ext uri="{FF2B5EF4-FFF2-40B4-BE49-F238E27FC236}">
                <a16:creationId xmlns:a16="http://schemas.microsoft.com/office/drawing/2014/main" id="{08FA266B-6FFB-1C11-3EA5-B72253D553FE}"/>
              </a:ext>
            </a:extLst>
          </p:cNvPr>
          <p:cNvSpPr/>
          <p:nvPr/>
        </p:nvSpPr>
        <p:spPr>
          <a:xfrm>
            <a:off x="599090" y="479761"/>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72FFC5"/>
              </a:solidFill>
            </a:endParaRPr>
          </a:p>
        </p:txBody>
      </p:sp>
      <p:pic>
        <p:nvPicPr>
          <p:cNvPr id="45" name="Picture 44" descr="A blue and black logo&#10;&#10;AI-generated content may be incorrect.">
            <a:extLst>
              <a:ext uri="{FF2B5EF4-FFF2-40B4-BE49-F238E27FC236}">
                <a16:creationId xmlns:a16="http://schemas.microsoft.com/office/drawing/2014/main" id="{F1579214-4CF2-F44A-EC14-A28D8C631D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
        <p:nvSpPr>
          <p:cNvPr id="47" name="Slide Number Placeholder 1">
            <a:extLst>
              <a:ext uri="{FF2B5EF4-FFF2-40B4-BE49-F238E27FC236}">
                <a16:creationId xmlns:a16="http://schemas.microsoft.com/office/drawing/2014/main" id="{BF6E77EF-B1CF-5FC7-486F-6D879E2AB411}"/>
              </a:ext>
            </a:extLst>
          </p:cNvPr>
          <p:cNvSpPr txBox="1">
            <a:spLocks/>
          </p:cNvSpPr>
          <p:nvPr/>
        </p:nvSpPr>
        <p:spPr>
          <a:xfrm>
            <a:off x="11463687" y="6321511"/>
            <a:ext cx="471024" cy="318449"/>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noProof="0" smtClean="0">
                <a:solidFill>
                  <a:srgbClr val="008080"/>
                </a:solidFill>
                <a:latin typeface="Inter ExtraBold" panose="02000503000000020004" pitchFamily="2" charset="0"/>
                <a:ea typeface="Inter ExtraBold" panose="02000503000000020004" pitchFamily="2" charset="0"/>
              </a:rPr>
              <a:pPr/>
              <a:t>13</a:t>
            </a:fld>
            <a:endParaRPr lang="de-DE" sz="1200" noProof="0">
              <a:solidFill>
                <a:srgbClr val="008080"/>
              </a:solidFill>
              <a:latin typeface="Inter ExtraBold" panose="02000503000000020004" pitchFamily="2" charset="0"/>
              <a:ea typeface="Inter ExtraBold" panose="02000503000000020004" pitchFamily="2" charset="0"/>
            </a:endParaRPr>
          </a:p>
        </p:txBody>
      </p:sp>
      <p:pic>
        <p:nvPicPr>
          <p:cNvPr id="4" name="Grafik 3">
            <a:extLst>
              <a:ext uri="{FF2B5EF4-FFF2-40B4-BE49-F238E27FC236}">
                <a16:creationId xmlns:a16="http://schemas.microsoft.com/office/drawing/2014/main" id="{0BB06BCA-30A5-DE95-85D2-8704A445BC66}"/>
              </a:ext>
            </a:extLst>
          </p:cNvPr>
          <p:cNvPicPr>
            <a:picLocks noChangeAspect="1"/>
          </p:cNvPicPr>
          <p:nvPr/>
        </p:nvPicPr>
        <p:blipFill>
          <a:blip r:embed="rId4"/>
          <a:stretch>
            <a:fillRect/>
          </a:stretch>
        </p:blipFill>
        <p:spPr>
          <a:xfrm>
            <a:off x="635001" y="1747398"/>
            <a:ext cx="10711416" cy="4321932"/>
          </a:xfrm>
          <a:prstGeom prst="rect">
            <a:avLst/>
          </a:prstGeom>
        </p:spPr>
      </p:pic>
    </p:spTree>
    <p:extLst>
      <p:ext uri="{BB962C8B-B14F-4D97-AF65-F5344CB8AC3E}">
        <p14:creationId xmlns:p14="http://schemas.microsoft.com/office/powerpoint/2010/main" val="2925847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58567-9825-26E7-E92A-1E1C9E486C25}"/>
            </a:ext>
          </a:extLst>
        </p:cNvPr>
        <p:cNvGrpSpPr/>
        <p:nvPr/>
      </p:nvGrpSpPr>
      <p:grpSpPr>
        <a:xfrm>
          <a:off x="0" y="0"/>
          <a:ext cx="0" cy="0"/>
          <a:chOff x="0" y="0"/>
          <a:chExt cx="0" cy="0"/>
        </a:xfrm>
      </p:grpSpPr>
      <p:sp>
        <p:nvSpPr>
          <p:cNvPr id="8" name="Slide Number Placeholder 1">
            <a:extLst>
              <a:ext uri="{FF2B5EF4-FFF2-40B4-BE49-F238E27FC236}">
                <a16:creationId xmlns:a16="http://schemas.microsoft.com/office/drawing/2014/main" id="{E820F7BF-B106-CFEF-0A38-7FBA32BDE249}"/>
              </a:ext>
            </a:extLst>
          </p:cNvPr>
          <p:cNvSpPr>
            <a:spLocks noGrp="1"/>
          </p:cNvSpPr>
          <p:nvPr>
            <p:ph type="sldNum" sz="quarter" idx="2"/>
          </p:nvPr>
        </p:nvSpPr>
        <p:spPr>
          <a:xfrm>
            <a:off x="11564202" y="6321511"/>
            <a:ext cx="627797" cy="332741"/>
          </a:xfrm>
        </p:spPr>
        <p:txBody>
          <a:bodyPr/>
          <a:lstStyle/>
          <a:p>
            <a:fld id="{86CB4B4D-7CA3-9044-876B-883B54F8677D}" type="slidenum">
              <a:rPr lang="de-DE" sz="1200" b="1" noProof="0" smtClean="0">
                <a:solidFill>
                  <a:schemeClr val="bg1"/>
                </a:solidFill>
                <a:latin typeface="Inter ExtraBold" panose="02000503000000020004" pitchFamily="2" charset="0"/>
                <a:ea typeface="Inter ExtraBold" panose="02000503000000020004" pitchFamily="2" charset="0"/>
              </a:rPr>
              <a:pPr/>
              <a:t>14</a:t>
            </a:fld>
            <a:endParaRPr lang="de-DE" sz="1200" b="1" noProof="0">
              <a:solidFill>
                <a:schemeClr val="bg1"/>
              </a:solidFill>
              <a:latin typeface="Inter ExtraBold" panose="02000503000000020004" pitchFamily="2" charset="0"/>
              <a:ea typeface="Inter ExtraBold" panose="02000503000000020004" pitchFamily="2" charset="0"/>
            </a:endParaRPr>
          </a:p>
        </p:txBody>
      </p:sp>
      <p:sp>
        <p:nvSpPr>
          <p:cNvPr id="11" name="TextBox 14">
            <a:extLst>
              <a:ext uri="{FF2B5EF4-FFF2-40B4-BE49-F238E27FC236}">
                <a16:creationId xmlns:a16="http://schemas.microsoft.com/office/drawing/2014/main" id="{7E699821-C991-B788-00FE-5E87866E75E8}"/>
              </a:ext>
            </a:extLst>
          </p:cNvPr>
          <p:cNvSpPr txBox="1"/>
          <p:nvPr/>
        </p:nvSpPr>
        <p:spPr>
          <a:xfrm>
            <a:off x="520914" y="837046"/>
            <a:ext cx="11245516" cy="95410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rIns="45719">
            <a:spAutoFit/>
          </a:bodyPr>
          <a:lstStyle>
            <a:lvl1pPr algn="ctr">
              <a:defRPr sz="3600">
                <a:solidFill>
                  <a:srgbClr val="262626"/>
                </a:solidFill>
                <a:latin typeface="Space Grotesk Bold"/>
                <a:ea typeface="Space Grotesk Bold"/>
                <a:cs typeface="Space Grotesk Bold"/>
                <a:sym typeface="Space Grotesk Bold"/>
              </a:defRPr>
            </a:lvl1pPr>
          </a:lstStyle>
          <a:p>
            <a:pPr algn="l"/>
            <a:r>
              <a:rPr lang="de-DE" sz="2800" b="1" noProof="0">
                <a:solidFill>
                  <a:srgbClr val="008080"/>
                </a:solidFill>
                <a:latin typeface="Inter ExtraBold" panose="02000503000000020004" pitchFamily="2" charset="0"/>
                <a:ea typeface="Inter ExtraBold" panose="02000503000000020004" pitchFamily="2" charset="0"/>
                <a:cs typeface="Open Sans" panose="020B0606030504020204" pitchFamily="34" charset="0"/>
              </a:rPr>
              <a:t>Only minimal changes to the workflow needed: </a:t>
            </a:r>
            <a:br>
              <a:rPr lang="de-DE" sz="2800" b="1" noProof="0">
                <a:solidFill>
                  <a:srgbClr val="008080"/>
                </a:solidFill>
                <a:latin typeface="Inter ExtraBold" panose="02000503000000020004" pitchFamily="2" charset="0"/>
                <a:ea typeface="Inter ExtraBold" panose="02000503000000020004" pitchFamily="2" charset="0"/>
                <a:cs typeface="Open Sans" panose="020B0606030504020204" pitchFamily="34" charset="0"/>
              </a:rPr>
            </a:br>
            <a:r>
              <a:rPr lang="de-DE" sz="2800" b="1" noProof="0">
                <a:solidFill>
                  <a:srgbClr val="008080"/>
                </a:solidFill>
                <a:latin typeface="Inter ExtraBold" panose="02000503000000020004" pitchFamily="2" charset="0"/>
                <a:ea typeface="Inter ExtraBold" panose="02000503000000020004" pitchFamily="2" charset="0"/>
                <a:cs typeface="Open Sans" panose="020B0606030504020204" pitchFamily="34" charset="0"/>
              </a:rPr>
              <a:t>students write in their preferred word processor</a:t>
            </a:r>
          </a:p>
        </p:txBody>
      </p:sp>
      <p:sp>
        <p:nvSpPr>
          <p:cNvPr id="32" name="TextBox 31">
            <a:extLst>
              <a:ext uri="{FF2B5EF4-FFF2-40B4-BE49-F238E27FC236}">
                <a16:creationId xmlns:a16="http://schemas.microsoft.com/office/drawing/2014/main" id="{0B602EA2-748D-2B4E-F40A-07515043A457}"/>
              </a:ext>
            </a:extLst>
          </p:cNvPr>
          <p:cNvSpPr txBox="1"/>
          <p:nvPr/>
        </p:nvSpPr>
        <p:spPr>
          <a:xfrm>
            <a:off x="782166" y="391443"/>
            <a:ext cx="3048000" cy="307777"/>
          </a:xfrm>
          <a:prstGeom prst="rect">
            <a:avLst/>
          </a:prstGeom>
          <a:noFill/>
        </p:spPr>
        <p:txBody>
          <a:bodyPr wrap="square" rtlCol="0">
            <a:spAutoFit/>
          </a:bodyPr>
          <a:lstStyle/>
          <a:p>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Assessment process</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33" name="Oval 32">
            <a:extLst>
              <a:ext uri="{FF2B5EF4-FFF2-40B4-BE49-F238E27FC236}">
                <a16:creationId xmlns:a16="http://schemas.microsoft.com/office/drawing/2014/main" id="{19ADE7D4-66B7-25A5-E2F1-42FD8C74B6A6}"/>
              </a:ext>
            </a:extLst>
          </p:cNvPr>
          <p:cNvSpPr/>
          <p:nvPr/>
        </p:nvSpPr>
        <p:spPr>
          <a:xfrm>
            <a:off x="599090" y="479761"/>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72FFC5"/>
              </a:solidFill>
            </a:endParaRPr>
          </a:p>
        </p:txBody>
      </p:sp>
      <p:sp>
        <p:nvSpPr>
          <p:cNvPr id="6" name="Slide Number Placeholder 1">
            <a:extLst>
              <a:ext uri="{FF2B5EF4-FFF2-40B4-BE49-F238E27FC236}">
                <a16:creationId xmlns:a16="http://schemas.microsoft.com/office/drawing/2014/main" id="{5E3729A5-36A9-963F-0D93-423A59C4FE41}"/>
              </a:ext>
            </a:extLst>
          </p:cNvPr>
          <p:cNvSpPr txBox="1">
            <a:spLocks/>
          </p:cNvSpPr>
          <p:nvPr/>
        </p:nvSpPr>
        <p:spPr>
          <a:xfrm>
            <a:off x="11575279" y="6321511"/>
            <a:ext cx="35943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008080"/>
                </a:solidFill>
                <a:latin typeface="Inter ExtraBold" panose="02000503000000020004" pitchFamily="2" charset="0"/>
                <a:ea typeface="Inter ExtraBold" panose="02000503000000020004" pitchFamily="2" charset="0"/>
              </a:rPr>
              <a:pPr/>
              <a:t>14</a:t>
            </a:fld>
            <a:endParaRPr lang="de-DE" sz="1200" b="1" noProof="0">
              <a:solidFill>
                <a:srgbClr val="008080"/>
              </a:solidFill>
              <a:latin typeface="Inter ExtraBold" panose="02000503000000020004" pitchFamily="2" charset="0"/>
              <a:ea typeface="Inter ExtraBold" panose="02000503000000020004" pitchFamily="2" charset="0"/>
            </a:endParaRPr>
          </a:p>
        </p:txBody>
      </p:sp>
      <p:sp>
        <p:nvSpPr>
          <p:cNvPr id="7" name="Google Shape;939;p16">
            <a:extLst>
              <a:ext uri="{FF2B5EF4-FFF2-40B4-BE49-F238E27FC236}">
                <a16:creationId xmlns:a16="http://schemas.microsoft.com/office/drawing/2014/main" id="{05772924-019E-5644-7797-0DCD265067AF}"/>
              </a:ext>
            </a:extLst>
          </p:cNvPr>
          <p:cNvSpPr/>
          <p:nvPr/>
        </p:nvSpPr>
        <p:spPr>
          <a:xfrm>
            <a:off x="599090" y="2151748"/>
            <a:ext cx="4702323" cy="427805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p>
            <a:pPr marL="285750" marR="0" lvl="0" indent="-285750" algn="l" defTabSz="914400" rtl="0" eaLnBrk="0" fontAlgn="base" latinLnBrk="0" hangingPunct="0">
              <a:spcBef>
                <a:spcPct val="0"/>
              </a:spcBef>
              <a:buClrTx/>
              <a:buSzTx/>
              <a:buFont typeface="Arial" panose="020B0604020202020204" pitchFamily="34" charset="0"/>
              <a:buChar char="•"/>
              <a:tabLst/>
            </a:pPr>
            <a:r>
              <a:rPr kumimoji="0" lang="de-DE" sz="1600" u="none" strike="noStrike" cap="none" normalizeH="0" baseline="0" noProof="0">
                <a:ln>
                  <a:noFill/>
                </a:ln>
                <a:solidFill>
                  <a:schemeClr val="tx1">
                    <a:lumMod val="95000"/>
                    <a:lumOff val="5000"/>
                  </a:schemeClr>
                </a:solidFill>
                <a:effectLst/>
                <a:ea typeface="Inter Light" panose="02000503000000020004" pitchFamily="2" charset="0"/>
              </a:rPr>
              <a:t>Mentafy still offers this way of checking, i.e. plagiarism checking with AI detection</a:t>
            </a:r>
            <a:r>
              <a:rPr lang="de-DE" sz="1600" noProof="0">
                <a:solidFill>
                  <a:schemeClr val="tx1">
                    <a:lumMod val="95000"/>
                    <a:lumOff val="5000"/>
                  </a:schemeClr>
                </a:solidFill>
                <a:ea typeface="Inter Light" panose="02000503000000020004" pitchFamily="2" charset="0"/>
              </a:rPr>
              <a:t> on the finished document (e.g. PDF).</a:t>
            </a:r>
          </a:p>
          <a:p>
            <a:pPr marL="285750" marR="0" lvl="0" indent="-285750" algn="l" defTabSz="914400" rtl="0" eaLnBrk="0" fontAlgn="base" latinLnBrk="0" hangingPunct="0">
              <a:spcBef>
                <a:spcPct val="0"/>
              </a:spcBef>
              <a:buClrTx/>
              <a:buSzTx/>
              <a:buFont typeface="Arial" panose="020B0604020202020204" pitchFamily="34" charset="0"/>
              <a:buChar char="•"/>
              <a:tabLst/>
            </a:pPr>
            <a:r>
              <a:rPr kumimoji="0" lang="de-DE" sz="1600" u="none" strike="noStrike" cap="none" normalizeH="0" baseline="0" noProof="0">
                <a:ln>
                  <a:noFill/>
                </a:ln>
                <a:solidFill>
                  <a:schemeClr val="tx1">
                    <a:lumMod val="95000"/>
                    <a:lumOff val="5000"/>
                  </a:schemeClr>
                </a:solidFill>
                <a:effectLst/>
                <a:ea typeface="Inter Light" panose="02000503000000020004" pitchFamily="2" charset="0"/>
              </a:rPr>
              <a:t>We recommend working with a version history in this process, or requiring it to be submitted,  to substantially enrich the data available.</a:t>
            </a:r>
          </a:p>
          <a:p>
            <a:pPr marL="285750" marR="0" lvl="0" indent="-285750" algn="l" defTabSz="914400" rtl="0" eaLnBrk="0" fontAlgn="base" latinLnBrk="0" hangingPunct="0">
              <a:spcBef>
                <a:spcPct val="0"/>
              </a:spcBef>
              <a:buClrTx/>
              <a:buSzTx/>
              <a:buFont typeface="Arial" panose="020B0604020202020204" pitchFamily="34" charset="0"/>
              <a:buChar char="•"/>
              <a:tabLst/>
            </a:pPr>
            <a:endParaRPr lang="de-DE" sz="1600" noProof="0">
              <a:solidFill>
                <a:schemeClr val="tx1">
                  <a:lumMod val="95000"/>
                  <a:lumOff val="5000"/>
                </a:schemeClr>
              </a:solidFill>
              <a:ea typeface="Inter Light" panose="02000503000000020004" pitchFamily="2" charset="0"/>
            </a:endParaRPr>
          </a:p>
          <a:p>
            <a:pPr marL="285750" marR="0" lvl="0" indent="-285750" algn="l" defTabSz="914400" rtl="0" eaLnBrk="0" fontAlgn="base" latinLnBrk="0" hangingPunct="0">
              <a:spcBef>
                <a:spcPct val="0"/>
              </a:spcBef>
              <a:buClrTx/>
              <a:buSzTx/>
              <a:buFont typeface="Arial" panose="020B0604020202020204" pitchFamily="34" charset="0"/>
              <a:buChar char="•"/>
              <a:tabLst/>
            </a:pPr>
            <a:endParaRPr lang="de-DE" sz="1600" noProof="0">
              <a:solidFill>
                <a:schemeClr val="tx1">
                  <a:lumMod val="95000"/>
                  <a:lumOff val="5000"/>
                </a:schemeClr>
              </a:solidFill>
              <a:ea typeface="Inter Light" panose="02000503000000020004" pitchFamily="2" charset="0"/>
            </a:endParaRPr>
          </a:p>
          <a:p>
            <a:pPr marL="285750" marR="0" lvl="0" indent="-285750" algn="l" defTabSz="914400" rtl="0" eaLnBrk="0" fontAlgn="base" latinLnBrk="0" hangingPunct="0">
              <a:spcBef>
                <a:spcPct val="0"/>
              </a:spcBef>
              <a:buClrTx/>
              <a:buSzTx/>
              <a:buFont typeface="Arial" panose="020B0604020202020204" pitchFamily="34" charset="0"/>
              <a:buChar char="•"/>
              <a:tabLst/>
            </a:pPr>
            <a:r>
              <a:rPr lang="de-DE" sz="1600" noProof="0">
                <a:solidFill>
                  <a:schemeClr val="tx1">
                    <a:lumMod val="95000"/>
                    <a:lumOff val="5000"/>
                  </a:schemeClr>
                </a:solidFill>
                <a:ea typeface="Inter Light" panose="02000503000000020004" pitchFamily="2" charset="0"/>
              </a:rPr>
              <a:t>If we adapt the assessment process so we can take part in real time while the text is being written, we gain these benefits:</a:t>
            </a:r>
          </a:p>
          <a:p>
            <a:pPr marL="742950" lvl="1" indent="-285750">
              <a:buFont typeface="Arial" panose="020B0604020202020204" pitchFamily="34" charset="0"/>
              <a:buChar char="•"/>
            </a:pPr>
            <a:r>
              <a:rPr lang="de-DE" sz="1600" noProof="0">
                <a:solidFill>
                  <a:schemeClr val="tx1">
                    <a:lumMod val="95000"/>
                    <a:lumOff val="5000"/>
                  </a:schemeClr>
                </a:solidFill>
                <a:ea typeface="Inter Light" panose="02000503000000020004" pitchFamily="2" charset="0"/>
              </a:rPr>
              <a:t>Optional: students can get real-time feedback to correct mistakes as they write</a:t>
            </a:r>
            <a:endParaRPr lang="de-DE" sz="1600">
              <a:solidFill>
                <a:schemeClr val="tx1">
                  <a:lumMod val="95000"/>
                  <a:lumOff val="5000"/>
                </a:schemeClr>
              </a:solidFill>
              <a:ea typeface="Inter Light" panose="02000503000000020004" pitchFamily="2" charset="0"/>
            </a:endParaRPr>
          </a:p>
          <a:p>
            <a:pPr marL="742950" lvl="1" indent="-285750">
              <a:buFont typeface="Arial" panose="020B0604020202020204" pitchFamily="34" charset="0"/>
              <a:buChar char="•"/>
            </a:pPr>
            <a:r>
              <a:rPr lang="de-DE" sz="1600"/>
              <a:t>Transparency on source use, AI revision and fully generated text.</a:t>
            </a:r>
            <a:r>
              <a:rPr lang="en-US" sz="1600"/>
              <a:t> </a:t>
            </a:r>
            <a:endParaRPr lang="de-DE" sz="1600" noProof="0">
              <a:solidFill>
                <a:schemeClr val="tx1">
                  <a:lumMod val="95000"/>
                  <a:lumOff val="5000"/>
                </a:schemeClr>
              </a:solidFill>
              <a:ea typeface="Inter Light" panose="02000503000000020004" pitchFamily="2" charset="0"/>
            </a:endParaRPr>
          </a:p>
        </p:txBody>
      </p:sp>
      <p:pic>
        <p:nvPicPr>
          <p:cNvPr id="12" name="Picture 11" descr="A blue and black logo&#10;&#10;AI-generated content may be incorrect.">
            <a:extLst>
              <a:ext uri="{FF2B5EF4-FFF2-40B4-BE49-F238E27FC236}">
                <a16:creationId xmlns:a16="http://schemas.microsoft.com/office/drawing/2014/main" id="{894C7BEF-AB41-700B-321D-22CD4CA0D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pic>
        <p:nvPicPr>
          <p:cNvPr id="3" name="Picture 12">
            <a:extLst>
              <a:ext uri="{FF2B5EF4-FFF2-40B4-BE49-F238E27FC236}">
                <a16:creationId xmlns:a16="http://schemas.microsoft.com/office/drawing/2014/main" id="{D6C3D9E9-E93E-A62F-4E09-1A0BD537334D}"/>
              </a:ext>
            </a:extLst>
          </p:cNvPr>
          <p:cNvPicPr>
            <a:picLocks noChangeAspect="1"/>
          </p:cNvPicPr>
          <p:nvPr/>
        </p:nvPicPr>
        <p:blipFill>
          <a:blip r:embed="rId4"/>
          <a:srcRect l="359" t="-1113" r="-359" b="-253"/>
          <a:stretch>
            <a:fillRect/>
          </a:stretch>
        </p:blipFill>
        <p:spPr>
          <a:xfrm>
            <a:off x="6192000" y="2151748"/>
            <a:ext cx="5165789" cy="4169763"/>
          </a:xfrm>
          <a:prstGeom prst="rect">
            <a:avLst/>
          </a:prstGeom>
        </p:spPr>
      </p:pic>
    </p:spTree>
    <p:extLst>
      <p:ext uri="{BB962C8B-B14F-4D97-AF65-F5344CB8AC3E}">
        <p14:creationId xmlns:p14="http://schemas.microsoft.com/office/powerpoint/2010/main" val="2267722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65001-B6E8-2454-A803-DF9B868AE9E2}"/>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429B9738-6B4A-7EF9-76ED-D755DD68F171}"/>
              </a:ext>
            </a:extLst>
          </p:cNvPr>
          <p:cNvSpPr/>
          <p:nvPr/>
        </p:nvSpPr>
        <p:spPr>
          <a:xfrm>
            <a:off x="6878230" y="0"/>
            <a:ext cx="5313770" cy="6858000"/>
          </a:xfrm>
          <a:prstGeom prst="rect">
            <a:avLst/>
          </a:prstGeom>
          <a:solidFill>
            <a:srgbClr val="54AA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5" name="TextBox 12">
            <a:extLst>
              <a:ext uri="{FF2B5EF4-FFF2-40B4-BE49-F238E27FC236}">
                <a16:creationId xmlns:a16="http://schemas.microsoft.com/office/drawing/2014/main" id="{55F9D3C1-460E-8649-10D0-A1BB366B7585}"/>
              </a:ext>
            </a:extLst>
          </p:cNvPr>
          <p:cNvSpPr txBox="1"/>
          <p:nvPr/>
        </p:nvSpPr>
        <p:spPr>
          <a:xfrm>
            <a:off x="602265" y="882157"/>
            <a:ext cx="6516991" cy="95410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rIns="45719">
            <a:spAutoFit/>
          </a:bodyPr>
          <a:lstStyle>
            <a:lvl1pPr>
              <a:defRPr sz="3600">
                <a:solidFill>
                  <a:srgbClr val="262626"/>
                </a:solidFill>
                <a:latin typeface="Space Grotesk Bold"/>
                <a:ea typeface="Space Grotesk Bold"/>
                <a:cs typeface="Space Grotesk Bold"/>
                <a:sym typeface="Space Grotesk Bold"/>
              </a:defRPr>
            </a:lvl1pPr>
          </a:lstStyle>
          <a:p>
            <a:r>
              <a:rPr lang="de-DE" sz="2800" b="1" noProof="0">
                <a:solidFill>
                  <a:srgbClr val="008080"/>
                </a:solidFill>
                <a:latin typeface="Inter ExtraBold" panose="02000503000000020004" pitchFamily="2" charset="0"/>
                <a:ea typeface="Inter ExtraBold" panose="02000503000000020004" pitchFamily="2" charset="0"/>
              </a:rPr>
              <a:t>Compact report formats for instructors and students</a:t>
            </a:r>
          </a:p>
        </p:txBody>
      </p:sp>
      <p:sp>
        <p:nvSpPr>
          <p:cNvPr id="29" name="TextBox 28">
            <a:extLst>
              <a:ext uri="{FF2B5EF4-FFF2-40B4-BE49-F238E27FC236}">
                <a16:creationId xmlns:a16="http://schemas.microsoft.com/office/drawing/2014/main" id="{8EA30871-23BC-039E-FCC1-F4D6355D364F}"/>
              </a:ext>
            </a:extLst>
          </p:cNvPr>
          <p:cNvSpPr txBox="1"/>
          <p:nvPr/>
        </p:nvSpPr>
        <p:spPr>
          <a:xfrm>
            <a:off x="768719" y="373903"/>
            <a:ext cx="2400508"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Authorship Report</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30" name="Oval 29">
            <a:extLst>
              <a:ext uri="{FF2B5EF4-FFF2-40B4-BE49-F238E27FC236}">
                <a16:creationId xmlns:a16="http://schemas.microsoft.com/office/drawing/2014/main" id="{D27EE3B4-5C73-C6E7-7CFE-48B3A3FF544E}"/>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54AAAA"/>
              </a:solidFill>
            </a:endParaRPr>
          </a:p>
        </p:txBody>
      </p:sp>
      <p:sp>
        <p:nvSpPr>
          <p:cNvPr id="2" name="Slide Number Placeholder 1">
            <a:extLst>
              <a:ext uri="{FF2B5EF4-FFF2-40B4-BE49-F238E27FC236}">
                <a16:creationId xmlns:a16="http://schemas.microsoft.com/office/drawing/2014/main" id="{4ADC7A0C-9EF6-A88C-9ED7-9E4A2D0EC762}"/>
              </a:ext>
            </a:extLst>
          </p:cNvPr>
          <p:cNvSpPr txBox="1">
            <a:spLocks/>
          </p:cNvSpPr>
          <p:nvPr/>
        </p:nvSpPr>
        <p:spPr>
          <a:xfrm>
            <a:off x="11604549" y="6321511"/>
            <a:ext cx="33016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15</a:t>
            </a:fld>
            <a:endParaRPr lang="de-DE" sz="1200" b="1" noProof="0">
              <a:solidFill>
                <a:srgbClr val="FFFFFF"/>
              </a:solidFill>
              <a:latin typeface="Inter ExtraBold" panose="02000503000000020004" pitchFamily="2" charset="0"/>
              <a:ea typeface="Inter ExtraBold" panose="02000503000000020004" pitchFamily="2" charset="0"/>
            </a:endParaRPr>
          </a:p>
        </p:txBody>
      </p:sp>
      <p:sp>
        <p:nvSpPr>
          <p:cNvPr id="13" name="Google Shape;939;p16">
            <a:extLst>
              <a:ext uri="{FF2B5EF4-FFF2-40B4-BE49-F238E27FC236}">
                <a16:creationId xmlns:a16="http://schemas.microsoft.com/office/drawing/2014/main" id="{4A57FAB4-327A-0F3F-E6AA-A97FBB63AE76}"/>
              </a:ext>
            </a:extLst>
          </p:cNvPr>
          <p:cNvSpPr/>
          <p:nvPr/>
        </p:nvSpPr>
        <p:spPr>
          <a:xfrm>
            <a:off x="664660" y="1920349"/>
            <a:ext cx="5585810" cy="470893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spAutoFit/>
          </a:bodyPr>
          <a:lstStyle/>
          <a:p>
            <a:pPr>
              <a:buClr>
                <a:srgbClr val="7F7F7F"/>
              </a:buClr>
              <a:buSzPts val="1200"/>
              <a:defRPr sz="1200">
                <a:solidFill>
                  <a:srgbClr val="7F7F7F"/>
                </a:solidFill>
              </a:defRPr>
            </a:pPr>
            <a:r>
              <a:rPr kumimoji="0" lang="de-DE" sz="2000" u="none" strike="noStrike" cap="none" normalizeH="0" baseline="0" noProof="0">
                <a:ln>
                  <a:noFill/>
                </a:ln>
                <a:solidFill>
                  <a:schemeClr val="tx1">
                    <a:lumMod val="95000"/>
                    <a:lumOff val="5000"/>
                  </a:schemeClr>
                </a:solidFill>
                <a:effectLst/>
                <a:ea typeface="Inter Light" panose="02000503000000020004" pitchFamily="2" charset="0"/>
              </a:rPr>
              <a:t>The report answers the following</a:t>
            </a:r>
            <a:r>
              <a:rPr kumimoji="0" lang="de-DE" sz="2000" u="none" strike="noStrike" cap="none" normalizeH="0" noProof="0">
                <a:ln>
                  <a:noFill/>
                </a:ln>
                <a:solidFill>
                  <a:schemeClr val="tx1">
                    <a:lumMod val="95000"/>
                    <a:lumOff val="5000"/>
                  </a:schemeClr>
                </a:solidFill>
                <a:effectLst/>
                <a:ea typeface="Inter Light" panose="02000503000000020004" pitchFamily="2" charset="0"/>
              </a:rPr>
              <a:t> questions:</a:t>
            </a:r>
            <a:br>
              <a:rPr kumimoji="0" lang="de-DE" sz="2000" u="none" strike="noStrike" cap="none" normalizeH="0" noProof="0">
                <a:ln>
                  <a:noFill/>
                </a:ln>
                <a:solidFill>
                  <a:schemeClr val="tx1">
                    <a:lumMod val="95000"/>
                    <a:lumOff val="5000"/>
                  </a:schemeClr>
                </a:solidFill>
                <a:effectLst/>
                <a:ea typeface="Inter Light" panose="02000503000000020004" pitchFamily="2" charset="0"/>
              </a:rPr>
            </a:br>
            <a:endParaRPr kumimoji="0" lang="de-DE" sz="2000" u="none" strike="noStrike" cap="none" normalizeH="0" baseline="0" noProof="0">
              <a:ln>
                <a:noFill/>
              </a:ln>
              <a:solidFill>
                <a:schemeClr val="tx1">
                  <a:lumMod val="95000"/>
                  <a:lumOff val="5000"/>
                </a:schemeClr>
              </a:solidFill>
              <a:effectLst/>
              <a:ea typeface="Inter Light" panose="02000503000000020004" pitchFamily="2" charset="0"/>
            </a:endParaRPr>
          </a:p>
          <a:p>
            <a:pPr marL="285750" indent="-285750">
              <a:buClr>
                <a:srgbClr val="7F7F7F"/>
              </a:buClr>
              <a:buSzPts val="1200"/>
              <a:buFont typeface="Arial" panose="020B0604020202020204" pitchFamily="34" charset="0"/>
              <a:buChar char="•"/>
              <a:defRPr sz="1200">
                <a:solidFill>
                  <a:srgbClr val="7F7F7F"/>
                </a:solidFill>
              </a:defRPr>
            </a:pPr>
            <a:r>
              <a:rPr kumimoji="0" lang="de-DE" sz="2000" u="none" strike="noStrike" cap="none" normalizeH="0" baseline="0" noProof="0">
                <a:ln>
                  <a:noFill/>
                </a:ln>
                <a:solidFill>
                  <a:schemeClr val="tx1">
                    <a:lumMod val="95000"/>
                    <a:lumOff val="5000"/>
                  </a:schemeClr>
                </a:solidFill>
                <a:effectLst/>
                <a:ea typeface="Inter Light" panose="02000503000000020004" pitchFamily="2" charset="0"/>
              </a:rPr>
              <a:t>How much time was invested, and how is it distributed?</a:t>
            </a:r>
          </a:p>
          <a:p>
            <a:pPr marL="285750" indent="-285750">
              <a:buClr>
                <a:srgbClr val="7F7F7F"/>
              </a:buClr>
              <a:buSzPts val="1200"/>
              <a:buFont typeface="Arial" panose="020B0604020202020204" pitchFamily="34" charset="0"/>
              <a:buChar char="•"/>
              <a:defRPr sz="1200">
                <a:solidFill>
                  <a:srgbClr val="7F7F7F"/>
                </a:solidFill>
              </a:defRPr>
            </a:pPr>
            <a:r>
              <a:rPr lang="de-DE" sz="2000" noProof="0">
                <a:solidFill>
                  <a:schemeClr val="tx1">
                    <a:lumMod val="95000"/>
                    <a:lumOff val="5000"/>
                  </a:schemeClr>
                </a:solidFill>
                <a:ea typeface="Inter Light" panose="02000503000000020004" pitchFamily="2" charset="0"/>
              </a:rPr>
              <a:t>How much research was done, and is the bibliography authentic?</a:t>
            </a:r>
          </a:p>
          <a:p>
            <a:pPr marL="285750" indent="-285750">
              <a:buClr>
                <a:srgbClr val="7F7F7F"/>
              </a:buClr>
              <a:buSzPts val="1200"/>
              <a:buFont typeface="Arial" panose="020B0604020202020204" pitchFamily="34" charset="0"/>
              <a:buChar char="•"/>
              <a:defRPr sz="1200">
                <a:solidFill>
                  <a:srgbClr val="7F7F7F"/>
                </a:solidFill>
              </a:defRPr>
            </a:pPr>
            <a:r>
              <a:rPr kumimoji="0" lang="de-DE" sz="2000" u="none" strike="noStrike" cap="none" normalizeH="0" baseline="0" noProof="0">
                <a:ln>
                  <a:noFill/>
                </a:ln>
                <a:solidFill>
                  <a:schemeClr val="tx1">
                    <a:lumMod val="95000"/>
                    <a:lumOff val="5000"/>
                  </a:schemeClr>
                </a:solidFill>
                <a:effectLst/>
                <a:ea typeface="Inter Light" panose="02000503000000020004" pitchFamily="2" charset="0"/>
              </a:rPr>
              <a:t>How much text </a:t>
            </a:r>
            <a:r>
              <a:rPr lang="de-DE" sz="2000" noProof="0">
                <a:solidFill>
                  <a:schemeClr val="tx1">
                    <a:lumMod val="95000"/>
                    <a:lumOff val="5000"/>
                  </a:schemeClr>
                </a:solidFill>
                <a:ea typeface="Inter Light" panose="02000503000000020004" pitchFamily="2" charset="0"/>
              </a:rPr>
              <a:t>was actually composed at the keyboard?</a:t>
            </a:r>
          </a:p>
          <a:p>
            <a:pPr marL="742950" lvl="1" indent="-285750">
              <a:buClr>
                <a:srgbClr val="7F7F7F"/>
              </a:buClr>
              <a:buSzPts val="1200"/>
              <a:buFont typeface="Arial" panose="020B0604020202020204" pitchFamily="34" charset="0"/>
              <a:buChar char="•"/>
              <a:defRPr sz="1200">
                <a:solidFill>
                  <a:srgbClr val="7F7F7F"/>
                </a:solidFill>
              </a:defRPr>
            </a:pPr>
            <a:r>
              <a:rPr lang="de-DE" sz="2000" noProof="0">
                <a:solidFill>
                  <a:schemeClr val="tx1">
                    <a:lumMod val="95000"/>
                    <a:lumOff val="5000"/>
                  </a:schemeClr>
                </a:solidFill>
                <a:ea typeface="Inter Light" panose="02000503000000020004" pitchFamily="2" charset="0"/>
              </a:rPr>
              <a:t>Quotations vs. plagiarism vs. </a:t>
            </a:r>
            <a:r>
              <a:rPr lang="de-DE" sz="2000" noProof="0" err="1">
                <a:solidFill>
                  <a:schemeClr val="tx1">
                    <a:lumMod val="95000"/>
                    <a:lumOff val="5000"/>
                  </a:schemeClr>
                </a:solidFill>
                <a:ea typeface="Inter Light" panose="02000503000000020004" pitchFamily="2" charset="0"/>
              </a:rPr>
              <a:t>ghostwriting</a:t>
            </a:r>
            <a:r>
              <a:rPr lang="de-DE" sz="2000" noProof="0">
                <a:solidFill>
                  <a:schemeClr val="tx1">
                    <a:lumMod val="95000"/>
                    <a:lumOff val="5000"/>
                  </a:schemeClr>
                </a:solidFill>
                <a:ea typeface="Inter Light" panose="02000503000000020004" pitchFamily="2" charset="0"/>
              </a:rPr>
              <a:t> vs. </a:t>
            </a:r>
            <a:br>
              <a:rPr lang="de-DE" sz="2000" noProof="0">
                <a:solidFill>
                  <a:schemeClr val="tx1">
                    <a:lumMod val="95000"/>
                    <a:lumOff val="5000"/>
                  </a:schemeClr>
                </a:solidFill>
                <a:ea typeface="Inter Light" panose="02000503000000020004" pitchFamily="2" charset="0"/>
              </a:rPr>
            </a:br>
            <a:r>
              <a:rPr lang="de-DE" sz="2000" noProof="0">
                <a:solidFill>
                  <a:schemeClr val="tx1">
                    <a:lumMod val="95000"/>
                    <a:lumOff val="5000"/>
                  </a:schemeClr>
                </a:solidFill>
                <a:ea typeface="Inter Light" panose="02000503000000020004" pitchFamily="2" charset="0"/>
              </a:rPr>
              <a:t>AI-generated/AI-revised</a:t>
            </a:r>
          </a:p>
          <a:p>
            <a:pPr marL="285750" indent="-285750">
              <a:buClr>
                <a:srgbClr val="7F7F7F"/>
              </a:buClr>
              <a:buSzPts val="1200"/>
              <a:buFont typeface="Arial" panose="020B0604020202020204" pitchFamily="34" charset="0"/>
              <a:buChar char="•"/>
              <a:defRPr sz="1200">
                <a:solidFill>
                  <a:srgbClr val="7F7F7F"/>
                </a:solidFill>
              </a:defRPr>
            </a:pPr>
            <a:endParaRPr kumimoji="0" lang="de-DE" sz="2000" u="none" strike="noStrike" cap="none" normalizeH="0" baseline="0" noProof="0">
              <a:ln>
                <a:noFill/>
              </a:ln>
              <a:solidFill>
                <a:schemeClr val="tx1">
                  <a:lumMod val="95000"/>
                  <a:lumOff val="5000"/>
                </a:schemeClr>
              </a:solidFill>
              <a:effectLst/>
              <a:ea typeface="Inter Light" panose="02000503000000020004" pitchFamily="2" charset="0"/>
            </a:endParaRPr>
          </a:p>
          <a:p>
            <a:pPr>
              <a:buClr>
                <a:srgbClr val="7F7F7F"/>
              </a:buClr>
              <a:buSzPts val="1200"/>
              <a:defRPr sz="1200">
                <a:solidFill>
                  <a:srgbClr val="7F7F7F"/>
                </a:solidFill>
              </a:defRPr>
            </a:pPr>
            <a:r>
              <a:rPr lang="de-DE" sz="2000">
                <a:solidFill>
                  <a:schemeClr val="tx1">
                    <a:lumMod val="95000"/>
                    <a:lumOff val="5000"/>
                  </a:schemeClr>
                </a:solidFill>
                <a:ea typeface="Inter Light" panose="02000503000000020004" pitchFamily="2" charset="0"/>
                <a:sym typeface="Wingdings" panose="05000000000000000000" pitchFamily="2" charset="2"/>
              </a:rPr>
              <a:t> Evidence that holds up before examination boards instead of vague “black-box” percentages</a:t>
            </a:r>
            <a:endParaRPr lang="de-DE" sz="2000" noProof="0">
              <a:solidFill>
                <a:schemeClr val="tx1">
                  <a:lumMod val="95000"/>
                  <a:lumOff val="5000"/>
                </a:schemeClr>
              </a:solidFill>
              <a:ea typeface="Inter Light" panose="02000503000000020004" pitchFamily="2" charset="0"/>
            </a:endParaRPr>
          </a:p>
          <a:p>
            <a:pPr>
              <a:buClr>
                <a:srgbClr val="7F7F7F"/>
              </a:buClr>
              <a:buSzPts val="1200"/>
              <a:defRPr sz="1200">
                <a:solidFill>
                  <a:srgbClr val="7F7F7F"/>
                </a:solidFill>
              </a:defRPr>
            </a:pPr>
            <a:r>
              <a:rPr kumimoji="0" lang="de-DE" sz="2000" u="none" strike="noStrike" cap="none" normalizeH="0" baseline="0" noProof="0">
                <a:ln>
                  <a:noFill/>
                </a:ln>
                <a:solidFill>
                  <a:schemeClr val="tx1">
                    <a:lumMod val="95000"/>
                    <a:lumOff val="5000"/>
                  </a:schemeClr>
                </a:solidFill>
                <a:effectLst/>
                <a:ea typeface="Inter Light" panose="02000503000000020004" pitchFamily="2" charset="0"/>
                <a:sym typeface="Wingdings" panose="05000000000000000000" pitchFamily="2" charset="2"/>
              </a:rPr>
              <a:t> Results can always be shown and checked directly in the text</a:t>
            </a:r>
            <a:endParaRPr kumimoji="0" lang="de-DE" sz="2000" u="none" strike="noStrike" cap="none" normalizeH="0" baseline="0" noProof="0">
              <a:ln>
                <a:noFill/>
              </a:ln>
              <a:solidFill>
                <a:schemeClr val="tx1">
                  <a:lumMod val="95000"/>
                  <a:lumOff val="5000"/>
                </a:schemeClr>
              </a:solidFill>
              <a:effectLst/>
              <a:ea typeface="Inter Light" panose="02000503000000020004" pitchFamily="2" charset="0"/>
            </a:endParaRPr>
          </a:p>
        </p:txBody>
      </p:sp>
      <p:pic>
        <p:nvPicPr>
          <p:cNvPr id="15" name="Picture 14">
            <a:extLst>
              <a:ext uri="{FF2B5EF4-FFF2-40B4-BE49-F238E27FC236}">
                <a16:creationId xmlns:a16="http://schemas.microsoft.com/office/drawing/2014/main" id="{B39052EC-85BE-48FF-3298-3B39C75EDA4A}"/>
              </a:ext>
            </a:extLst>
          </p:cNvPr>
          <p:cNvPicPr>
            <a:picLocks noChangeAspect="1"/>
          </p:cNvPicPr>
          <p:nvPr/>
        </p:nvPicPr>
        <p:blipFill>
          <a:blip r:embed="rId2"/>
          <a:stretch>
            <a:fillRect/>
          </a:stretch>
        </p:blipFill>
        <p:spPr>
          <a:xfrm>
            <a:off x="7052449" y="101559"/>
            <a:ext cx="4965332" cy="6654882"/>
          </a:xfrm>
          <a:prstGeom prst="rect">
            <a:avLst/>
          </a:prstGeom>
        </p:spPr>
      </p:pic>
      <p:sp>
        <p:nvSpPr>
          <p:cNvPr id="3" name="Slide Number Placeholder 1">
            <a:extLst>
              <a:ext uri="{FF2B5EF4-FFF2-40B4-BE49-F238E27FC236}">
                <a16:creationId xmlns:a16="http://schemas.microsoft.com/office/drawing/2014/main" id="{DF2FB4DE-9B6D-B9E0-6458-76559A11DE11}"/>
              </a:ext>
            </a:extLst>
          </p:cNvPr>
          <p:cNvSpPr txBox="1">
            <a:spLocks/>
          </p:cNvSpPr>
          <p:nvPr/>
        </p:nvSpPr>
        <p:spPr>
          <a:xfrm>
            <a:off x="11575279" y="6321511"/>
            <a:ext cx="35943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008080"/>
                </a:solidFill>
                <a:latin typeface="Inter ExtraBold" panose="02000503000000020004" pitchFamily="2" charset="0"/>
                <a:ea typeface="Inter ExtraBold" panose="02000503000000020004" pitchFamily="2" charset="0"/>
              </a:rPr>
              <a:pPr/>
              <a:t>15</a:t>
            </a:fld>
            <a:endParaRPr lang="de-DE" sz="1200" b="1" noProof="0">
              <a:solidFill>
                <a:srgbClr val="008080"/>
              </a:solidFill>
              <a:latin typeface="Inter ExtraBold" panose="02000503000000020004" pitchFamily="2" charset="0"/>
              <a:ea typeface="Inter ExtraBold" panose="02000503000000020004" pitchFamily="2" charset="0"/>
            </a:endParaRPr>
          </a:p>
        </p:txBody>
      </p:sp>
      <p:sp>
        <p:nvSpPr>
          <p:cNvPr id="4" name="Rectangle 3">
            <a:extLst>
              <a:ext uri="{FF2B5EF4-FFF2-40B4-BE49-F238E27FC236}">
                <a16:creationId xmlns:a16="http://schemas.microsoft.com/office/drawing/2014/main" id="{FB94D2B9-3A0D-28C7-74B2-5EE0E30059D5}"/>
              </a:ext>
            </a:extLst>
          </p:cNvPr>
          <p:cNvSpPr/>
          <p:nvPr/>
        </p:nvSpPr>
        <p:spPr>
          <a:xfrm>
            <a:off x="7342877" y="3061402"/>
            <a:ext cx="2247380" cy="35928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0" name="Rectangle 9">
            <a:extLst>
              <a:ext uri="{FF2B5EF4-FFF2-40B4-BE49-F238E27FC236}">
                <a16:creationId xmlns:a16="http://schemas.microsoft.com/office/drawing/2014/main" id="{157F89E9-DB9B-82B6-92BE-84F02A20BCAE}"/>
              </a:ext>
            </a:extLst>
          </p:cNvPr>
          <p:cNvSpPr/>
          <p:nvPr/>
        </p:nvSpPr>
        <p:spPr>
          <a:xfrm>
            <a:off x="7226333" y="1585220"/>
            <a:ext cx="4708378" cy="22914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9" name="Picture 8">
            <a:extLst>
              <a:ext uri="{FF2B5EF4-FFF2-40B4-BE49-F238E27FC236}">
                <a16:creationId xmlns:a16="http://schemas.microsoft.com/office/drawing/2014/main" id="{3001C940-0895-BF3A-BD6E-53CE697AF73C}"/>
              </a:ext>
            </a:extLst>
          </p:cNvPr>
          <p:cNvPicPr>
            <a:picLocks noChangeAspect="1"/>
          </p:cNvPicPr>
          <p:nvPr/>
        </p:nvPicPr>
        <p:blipFill>
          <a:blip r:embed="rId3"/>
          <a:stretch>
            <a:fillRect/>
          </a:stretch>
        </p:blipFill>
        <p:spPr>
          <a:xfrm>
            <a:off x="7265897" y="2717297"/>
            <a:ext cx="4632000" cy="1179401"/>
          </a:xfrm>
          <a:prstGeom prst="rect">
            <a:avLst/>
          </a:prstGeom>
        </p:spPr>
      </p:pic>
      <p:pic>
        <p:nvPicPr>
          <p:cNvPr id="25" name="Picture 24">
            <a:extLst>
              <a:ext uri="{FF2B5EF4-FFF2-40B4-BE49-F238E27FC236}">
                <a16:creationId xmlns:a16="http://schemas.microsoft.com/office/drawing/2014/main" id="{7C9A8F81-31E8-9AA6-EAFD-EEB43CB0740D}"/>
              </a:ext>
            </a:extLst>
          </p:cNvPr>
          <p:cNvPicPr>
            <a:picLocks noChangeAspect="1"/>
          </p:cNvPicPr>
          <p:nvPr/>
        </p:nvPicPr>
        <p:blipFill>
          <a:blip r:embed="rId4"/>
          <a:stretch>
            <a:fillRect/>
          </a:stretch>
        </p:blipFill>
        <p:spPr>
          <a:xfrm>
            <a:off x="7259581" y="3061402"/>
            <a:ext cx="2316104" cy="3651475"/>
          </a:xfrm>
          <a:prstGeom prst="rect">
            <a:avLst/>
          </a:prstGeom>
        </p:spPr>
      </p:pic>
      <p:pic>
        <p:nvPicPr>
          <p:cNvPr id="7" name="Picture 6">
            <a:extLst>
              <a:ext uri="{FF2B5EF4-FFF2-40B4-BE49-F238E27FC236}">
                <a16:creationId xmlns:a16="http://schemas.microsoft.com/office/drawing/2014/main" id="{C57EAC17-8490-4FB4-B1E4-A662D76CBE60}"/>
              </a:ext>
            </a:extLst>
          </p:cNvPr>
          <p:cNvPicPr>
            <a:picLocks noChangeAspect="1"/>
          </p:cNvPicPr>
          <p:nvPr/>
        </p:nvPicPr>
        <p:blipFill>
          <a:blip r:embed="rId5"/>
          <a:stretch>
            <a:fillRect/>
          </a:stretch>
        </p:blipFill>
        <p:spPr>
          <a:xfrm>
            <a:off x="7226333" y="1631083"/>
            <a:ext cx="4671564" cy="975017"/>
          </a:xfrm>
          <a:prstGeom prst="rect">
            <a:avLst/>
          </a:prstGeom>
        </p:spPr>
      </p:pic>
    </p:spTree>
    <p:extLst>
      <p:ext uri="{BB962C8B-B14F-4D97-AF65-F5344CB8AC3E}">
        <p14:creationId xmlns:p14="http://schemas.microsoft.com/office/powerpoint/2010/main" val="189513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072E4-0E47-DBC0-F55F-1A6F32DD0096}"/>
            </a:ext>
          </a:extLst>
        </p:cNvPr>
        <p:cNvGrpSpPr/>
        <p:nvPr/>
      </p:nvGrpSpPr>
      <p:grpSpPr>
        <a:xfrm>
          <a:off x="0" y="0"/>
          <a:ext cx="0" cy="0"/>
          <a:chOff x="0" y="0"/>
          <a:chExt cx="0" cy="0"/>
        </a:xfrm>
      </p:grpSpPr>
      <p:pic>
        <p:nvPicPr>
          <p:cNvPr id="3" name="Picture 2" descr="A screenshot of a video game&#10;&#10;AI-generated content may be incorrect.">
            <a:extLst>
              <a:ext uri="{FF2B5EF4-FFF2-40B4-BE49-F238E27FC236}">
                <a16:creationId xmlns:a16="http://schemas.microsoft.com/office/drawing/2014/main" id="{4E4340E0-18D2-E1AD-8403-C6E847020A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029" y="1577728"/>
            <a:ext cx="10906440" cy="4961184"/>
          </a:xfrm>
          <a:prstGeom prst="rect">
            <a:avLst/>
          </a:prstGeom>
        </p:spPr>
      </p:pic>
      <p:sp>
        <p:nvSpPr>
          <p:cNvPr id="12" name="TextBox 14">
            <a:extLst>
              <a:ext uri="{FF2B5EF4-FFF2-40B4-BE49-F238E27FC236}">
                <a16:creationId xmlns:a16="http://schemas.microsoft.com/office/drawing/2014/main" id="{7AFDACBD-FF31-55A7-1BA4-7C8A7A58AF66}"/>
              </a:ext>
            </a:extLst>
          </p:cNvPr>
          <p:cNvSpPr txBox="1"/>
          <p:nvPr/>
        </p:nvSpPr>
        <p:spPr>
          <a:xfrm>
            <a:off x="557246" y="837046"/>
            <a:ext cx="10906441"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20" rIns="45719" bIns="45720" anchor="t">
            <a:spAutoFit/>
          </a:bodyPr>
          <a:lstStyle>
            <a:lvl1pPr algn="ctr">
              <a:defRPr sz="3600">
                <a:solidFill>
                  <a:srgbClr val="262626"/>
                </a:solidFill>
                <a:latin typeface="Space Grotesk Bold"/>
                <a:ea typeface="Space Grotesk Bold"/>
                <a:cs typeface="Space Grotesk Bold"/>
                <a:sym typeface="Space Grotesk Bold"/>
              </a:defRPr>
            </a:lvl1pPr>
          </a:lstStyle>
          <a:p>
            <a:pPr algn="l"/>
            <a:r>
              <a:rPr lang="de-DE" sz="2400" b="1" noProof="0">
                <a:solidFill>
                  <a:srgbClr val="008080"/>
                </a:solidFill>
                <a:latin typeface="Inter ExtraBold"/>
                <a:ea typeface="Inter ExtraBold" panose="02000503000000020004" pitchFamily="2" charset="0"/>
              </a:rPr>
              <a:t>An intelligent tutoring system (ITS) that supports learning instead of policing it – beta MVP in Q1 2027</a:t>
            </a:r>
            <a:endParaRPr lang="de-DE" sz="2400" noProof="0"/>
          </a:p>
        </p:txBody>
      </p:sp>
      <p:sp>
        <p:nvSpPr>
          <p:cNvPr id="7" name="TextBox 6">
            <a:extLst>
              <a:ext uri="{FF2B5EF4-FFF2-40B4-BE49-F238E27FC236}">
                <a16:creationId xmlns:a16="http://schemas.microsoft.com/office/drawing/2014/main" id="{7A87B883-9779-83AB-6B31-1DB6AB821B21}"/>
              </a:ext>
            </a:extLst>
          </p:cNvPr>
          <p:cNvSpPr txBox="1"/>
          <p:nvPr/>
        </p:nvSpPr>
        <p:spPr>
          <a:xfrm>
            <a:off x="1187669" y="2072211"/>
            <a:ext cx="2501462" cy="400110"/>
          </a:xfrm>
          <a:prstGeom prst="rect">
            <a:avLst/>
          </a:prstGeom>
          <a:noFill/>
        </p:spPr>
        <p:txBody>
          <a:bodyPr wrap="square" rtlCol="0">
            <a:spAutoFit/>
          </a:bodyPr>
          <a:lstStyle/>
          <a:p>
            <a:pPr algn="ctr"/>
            <a:r>
              <a:rPr lang="de-DE" sz="2000" noProof="0">
                <a:solidFill>
                  <a:schemeClr val="bg1"/>
                </a:solidFill>
                <a:latin typeface="Roboto Medium" panose="02000000000000000000" pitchFamily="2" charset="0"/>
                <a:ea typeface="Roboto Medium" panose="02000000000000000000" pitchFamily="2" charset="0"/>
              </a:rPr>
              <a:t>Draft </a:t>
            </a:r>
          </a:p>
        </p:txBody>
      </p:sp>
      <p:sp>
        <p:nvSpPr>
          <p:cNvPr id="8" name="TextBox 7">
            <a:extLst>
              <a:ext uri="{FF2B5EF4-FFF2-40B4-BE49-F238E27FC236}">
                <a16:creationId xmlns:a16="http://schemas.microsoft.com/office/drawing/2014/main" id="{864A3355-1C87-D83B-4F73-DA28E83F4079}"/>
              </a:ext>
            </a:extLst>
          </p:cNvPr>
          <p:cNvSpPr txBox="1"/>
          <p:nvPr/>
        </p:nvSpPr>
        <p:spPr>
          <a:xfrm>
            <a:off x="4694518" y="2072211"/>
            <a:ext cx="2501462" cy="400110"/>
          </a:xfrm>
          <a:prstGeom prst="rect">
            <a:avLst/>
          </a:prstGeom>
          <a:noFill/>
        </p:spPr>
        <p:txBody>
          <a:bodyPr wrap="square" rtlCol="0">
            <a:spAutoFit/>
          </a:bodyPr>
          <a:lstStyle/>
          <a:p>
            <a:pPr algn="ctr"/>
            <a:r>
              <a:rPr lang="de-DE" sz="2000" noProof="0">
                <a:solidFill>
                  <a:schemeClr val="bg1"/>
                </a:solidFill>
                <a:latin typeface="Roboto Medium" panose="02000000000000000000" pitchFamily="2" charset="0"/>
                <a:ea typeface="Roboto Medium" panose="02000000000000000000" pitchFamily="2" charset="0"/>
              </a:rPr>
              <a:t>Mentor feedback </a:t>
            </a:r>
          </a:p>
        </p:txBody>
      </p:sp>
      <p:sp>
        <p:nvSpPr>
          <p:cNvPr id="9" name="TextBox 8">
            <a:extLst>
              <a:ext uri="{FF2B5EF4-FFF2-40B4-BE49-F238E27FC236}">
                <a16:creationId xmlns:a16="http://schemas.microsoft.com/office/drawing/2014/main" id="{8974560C-A49F-0BE5-F3E3-DF38E0ECA308}"/>
              </a:ext>
            </a:extLst>
          </p:cNvPr>
          <p:cNvSpPr txBox="1"/>
          <p:nvPr/>
        </p:nvSpPr>
        <p:spPr>
          <a:xfrm>
            <a:off x="8201367" y="2072211"/>
            <a:ext cx="2501462" cy="400110"/>
          </a:xfrm>
          <a:prstGeom prst="rect">
            <a:avLst/>
          </a:prstGeom>
          <a:noFill/>
        </p:spPr>
        <p:txBody>
          <a:bodyPr wrap="square" rtlCol="0">
            <a:spAutoFit/>
          </a:bodyPr>
          <a:lstStyle/>
          <a:p>
            <a:pPr algn="ctr"/>
            <a:r>
              <a:rPr lang="de-DE" sz="2000" noProof="0">
                <a:solidFill>
                  <a:schemeClr val="bg1"/>
                </a:solidFill>
                <a:latin typeface="Roboto Medium" panose="02000000000000000000" pitchFamily="2" charset="0"/>
                <a:ea typeface="Roboto Medium" panose="02000000000000000000" pitchFamily="2" charset="0"/>
              </a:rPr>
              <a:t>Result</a:t>
            </a:r>
          </a:p>
        </p:txBody>
      </p:sp>
      <p:sp>
        <p:nvSpPr>
          <p:cNvPr id="10" name="TextBox 9">
            <a:extLst>
              <a:ext uri="{FF2B5EF4-FFF2-40B4-BE49-F238E27FC236}">
                <a16:creationId xmlns:a16="http://schemas.microsoft.com/office/drawing/2014/main" id="{11E52AF1-60B1-10CE-E461-EAB56FF9CF07}"/>
              </a:ext>
            </a:extLst>
          </p:cNvPr>
          <p:cNvSpPr txBox="1"/>
          <p:nvPr/>
        </p:nvSpPr>
        <p:spPr>
          <a:xfrm>
            <a:off x="5000685" y="3918639"/>
            <a:ext cx="1783080" cy="523220"/>
          </a:xfrm>
          <a:prstGeom prst="rect">
            <a:avLst/>
          </a:prstGeom>
          <a:noFill/>
        </p:spPr>
        <p:txBody>
          <a:bodyPr wrap="square" rtlCol="0">
            <a:spAutoFit/>
          </a:bodyPr>
          <a:lstStyle/>
          <a:p>
            <a:pPr algn="ctr"/>
            <a:r>
              <a:rPr lang="de-DE" sz="1400" noProof="0">
                <a:solidFill>
                  <a:schemeClr val="bg1"/>
                </a:solidFill>
                <a:latin typeface="Roboto Medium" panose="02000000000000000000" pitchFamily="2" charset="0"/>
                <a:ea typeface="Roboto Medium" panose="02000000000000000000" pitchFamily="2" charset="0"/>
              </a:rPr>
              <a:t>AI writing mentor (ITS)</a:t>
            </a:r>
          </a:p>
        </p:txBody>
      </p:sp>
      <p:sp>
        <p:nvSpPr>
          <p:cNvPr id="11" name="TextBox 10">
            <a:extLst>
              <a:ext uri="{FF2B5EF4-FFF2-40B4-BE49-F238E27FC236}">
                <a16:creationId xmlns:a16="http://schemas.microsoft.com/office/drawing/2014/main" id="{8F8CF77F-2A03-6324-8B10-F50FB4E13C4A}"/>
              </a:ext>
            </a:extLst>
          </p:cNvPr>
          <p:cNvSpPr txBox="1"/>
          <p:nvPr/>
        </p:nvSpPr>
        <p:spPr>
          <a:xfrm>
            <a:off x="1243414" y="2921168"/>
            <a:ext cx="2367184" cy="1015663"/>
          </a:xfrm>
          <a:prstGeom prst="rect">
            <a:avLst/>
          </a:prstGeom>
          <a:noFill/>
        </p:spPr>
        <p:txBody>
          <a:bodyPr wrap="square" rtlCol="0">
            <a:spAutoFit/>
          </a:bodyPr>
          <a:lstStyle/>
          <a:p>
            <a:r>
              <a:rPr lang="de-DE" sz="1400" noProof="0">
                <a:latin typeface="Roboto Medium" panose="02000000000000000000" pitchFamily="2" charset="0"/>
                <a:ea typeface="Roboto Medium" panose="02000000000000000000" pitchFamily="2" charset="0"/>
              </a:rPr>
              <a:t>“DNA has a </a:t>
            </a:r>
            <a:r>
              <a:rPr lang="de-DE" sz="1400" noProof="0" err="1">
                <a:latin typeface="Roboto Medium" panose="02000000000000000000" pitchFamily="2" charset="0"/>
                <a:ea typeface="Roboto Medium" panose="02000000000000000000" pitchFamily="2" charset="0"/>
              </a:rPr>
              <a:t>double helix structure</a:t>
            </a:r>
            <a:r>
              <a:rPr lang="de-DE" sz="1400" noProof="0">
                <a:latin typeface="Roboto Medium" panose="02000000000000000000" pitchFamily="2" charset="0"/>
                <a:ea typeface="Roboto Medium" panose="02000000000000000000" pitchFamily="2" charset="0"/>
              </a:rPr>
              <a:t> (see </a:t>
            </a:r>
            <a:r>
              <a:rPr lang="de-DE" sz="1400" noProof="0">
                <a:solidFill>
                  <a:srgbClr val="0070C0"/>
                </a:solidFill>
                <a:latin typeface="Roboto Medium" panose="02000000000000000000" pitchFamily="2" charset="0"/>
                <a:ea typeface="Roboto Medium" panose="02000000000000000000" pitchFamily="2" charset="0"/>
              </a:rPr>
              <a:t>www.wikipedia.en/</a:t>
            </a:r>
            <a:r>
              <a:rPr lang="de-DE" sz="1400" noProof="0" err="1">
                <a:solidFill>
                  <a:srgbClr val="0070C0"/>
                </a:solidFill>
                <a:latin typeface="Roboto Medium" panose="02000000000000000000" pitchFamily="2" charset="0"/>
                <a:ea typeface="Roboto Medium" panose="02000000000000000000" pitchFamily="2" charset="0"/>
              </a:rPr>
              <a:t>dna</a:t>
            </a:r>
            <a:r>
              <a:rPr lang="de-DE" sz="1400" noProof="0">
                <a:latin typeface="Roboto Medium" panose="02000000000000000000" pitchFamily="2" charset="0"/>
                <a:ea typeface="Roboto Medium" panose="02000000000000000000" pitchFamily="2" charset="0"/>
              </a:rPr>
              <a:t>)”</a:t>
            </a:r>
          </a:p>
          <a:p>
            <a:endParaRPr lang="de-DE" noProof="0"/>
          </a:p>
        </p:txBody>
      </p:sp>
      <p:sp>
        <p:nvSpPr>
          <p:cNvPr id="13" name="TextBox 12">
            <a:extLst>
              <a:ext uri="{FF2B5EF4-FFF2-40B4-BE49-F238E27FC236}">
                <a16:creationId xmlns:a16="http://schemas.microsoft.com/office/drawing/2014/main" id="{63869BE2-CA08-BCC8-5F8D-20C2E1C63CB4}"/>
              </a:ext>
            </a:extLst>
          </p:cNvPr>
          <p:cNvSpPr txBox="1"/>
          <p:nvPr/>
        </p:nvSpPr>
        <p:spPr>
          <a:xfrm>
            <a:off x="8592312" y="2875448"/>
            <a:ext cx="2259094" cy="1015663"/>
          </a:xfrm>
          <a:prstGeom prst="rect">
            <a:avLst/>
          </a:prstGeom>
          <a:noFill/>
        </p:spPr>
        <p:txBody>
          <a:bodyPr wrap="square" rtlCol="0">
            <a:spAutoFit/>
          </a:bodyPr>
          <a:lstStyle/>
          <a:p>
            <a:pPr algn="ctr"/>
            <a:r>
              <a:rPr lang="de-DE" sz="1400" i="1" noProof="0">
                <a:solidFill>
                  <a:srgbClr val="0070C0"/>
                </a:solidFill>
                <a:latin typeface="Roboto Medium" panose="02000000000000000000" pitchFamily="2" charset="0"/>
                <a:ea typeface="Roboto Medium" panose="02000000000000000000" pitchFamily="2" charset="0"/>
              </a:rPr>
              <a:t>“Watson and Crick (1953) </a:t>
            </a:r>
            <a:r>
              <a:rPr lang="de-DE" sz="1400" noProof="0">
                <a:latin typeface="Roboto Medium" panose="02000000000000000000" pitchFamily="2" charset="0"/>
                <a:ea typeface="Roboto Medium" panose="02000000000000000000" pitchFamily="2" charset="0"/>
              </a:rPr>
              <a:t>were the first to describe the double helix of DNA.”</a:t>
            </a:r>
          </a:p>
          <a:p>
            <a:endParaRPr lang="de-DE" noProof="0"/>
          </a:p>
        </p:txBody>
      </p:sp>
      <p:sp>
        <p:nvSpPr>
          <p:cNvPr id="14" name="TextBox 13">
            <a:extLst>
              <a:ext uri="{FF2B5EF4-FFF2-40B4-BE49-F238E27FC236}">
                <a16:creationId xmlns:a16="http://schemas.microsoft.com/office/drawing/2014/main" id="{17F0EB89-3847-9574-644A-5D1AE90325FB}"/>
              </a:ext>
            </a:extLst>
          </p:cNvPr>
          <p:cNvSpPr txBox="1"/>
          <p:nvPr/>
        </p:nvSpPr>
        <p:spPr>
          <a:xfrm>
            <a:off x="4419462" y="4824355"/>
            <a:ext cx="3051574" cy="307777"/>
          </a:xfrm>
          <a:prstGeom prst="rect">
            <a:avLst/>
          </a:prstGeom>
          <a:noFill/>
        </p:spPr>
        <p:txBody>
          <a:bodyPr wrap="square" rtlCol="0">
            <a:spAutoFit/>
          </a:bodyPr>
          <a:lstStyle/>
          <a:p>
            <a:r>
              <a:rPr lang="de-DE" sz="1400" noProof="0" err="1">
                <a:solidFill>
                  <a:srgbClr val="008080"/>
                </a:solidFill>
                <a:latin typeface="Roboto Medium" panose="02000000000000000000" pitchFamily="2" charset="0"/>
                <a:ea typeface="Roboto Medium" panose="02000000000000000000" pitchFamily="2" charset="0"/>
              </a:rPr>
              <a:t>Mentor tip</a:t>
            </a:r>
            <a:endParaRPr lang="de-DE" sz="1400" noProof="0">
              <a:solidFill>
                <a:srgbClr val="008080"/>
              </a:solidFill>
            </a:endParaRPr>
          </a:p>
        </p:txBody>
      </p:sp>
      <p:sp>
        <p:nvSpPr>
          <p:cNvPr id="15" name="TextBox 14">
            <a:extLst>
              <a:ext uri="{FF2B5EF4-FFF2-40B4-BE49-F238E27FC236}">
                <a16:creationId xmlns:a16="http://schemas.microsoft.com/office/drawing/2014/main" id="{0D7CC9A2-DBBC-F5F7-E18C-545C2B7C8782}"/>
              </a:ext>
            </a:extLst>
          </p:cNvPr>
          <p:cNvSpPr txBox="1"/>
          <p:nvPr/>
        </p:nvSpPr>
        <p:spPr>
          <a:xfrm>
            <a:off x="4419461" y="5051150"/>
            <a:ext cx="3129417" cy="1169551"/>
          </a:xfrm>
          <a:prstGeom prst="rect">
            <a:avLst/>
          </a:prstGeom>
          <a:noFill/>
        </p:spPr>
        <p:txBody>
          <a:bodyPr wrap="square" rtlCol="0">
            <a:spAutoFit/>
          </a:bodyPr>
          <a:lstStyle/>
          <a:p>
            <a:r>
              <a:rPr lang="de-DE" sz="1400" noProof="0">
                <a:latin typeface="Roboto" panose="02000000000000000000" pitchFamily="2" charset="0"/>
                <a:ea typeface="Roboto" panose="02000000000000000000" pitchFamily="2" charset="0"/>
              </a:rPr>
              <a:t>Wikipedia is often not a primary source: </a:t>
            </a:r>
          </a:p>
          <a:p>
            <a:pPr marL="179388" indent="-179388">
              <a:buFont typeface="Arial" panose="020B0604020202020204" pitchFamily="34" charset="0"/>
              <a:buChar char="•"/>
            </a:pPr>
            <a:r>
              <a:rPr lang="de-DE" sz="1400" noProof="0">
                <a:latin typeface="Roboto" panose="02000000000000000000" pitchFamily="2" charset="0"/>
                <a:ea typeface="Roboto" panose="02000000000000000000" pitchFamily="2" charset="0"/>
              </a:rPr>
              <a:t>Cite the original study on DNA </a:t>
            </a:r>
            <a:r>
              <a:rPr lang="de-DE" sz="1400" noProof="0" err="1">
                <a:latin typeface="Roboto" panose="02000000000000000000" pitchFamily="2" charset="0"/>
                <a:ea typeface="Roboto" panose="02000000000000000000" pitchFamily="2" charset="0"/>
              </a:rPr>
              <a:t>structure</a:t>
            </a:r>
            <a:r>
              <a:rPr lang="de-DE" sz="1400">
                <a:latin typeface="Roboto" panose="02000000000000000000" pitchFamily="2" charset="0"/>
                <a:ea typeface="Roboto" panose="02000000000000000000" pitchFamily="2" charset="0"/>
              </a:rPr>
              <a:t>.</a:t>
            </a:r>
            <a:endParaRPr lang="de-DE" sz="1400" noProof="0">
              <a:latin typeface="Roboto" panose="02000000000000000000" pitchFamily="2" charset="0"/>
              <a:ea typeface="Roboto" panose="02000000000000000000" pitchFamily="2" charset="0"/>
            </a:endParaRPr>
          </a:p>
          <a:p>
            <a:pPr marL="179388" indent="-179388">
              <a:buFont typeface="Arial" panose="020B0604020202020204" pitchFamily="34" charset="0"/>
              <a:buChar char="•"/>
            </a:pPr>
            <a:r>
              <a:rPr lang="de-DE" sz="1400" noProof="0">
                <a:latin typeface="Roboto" panose="02000000000000000000" pitchFamily="2" charset="0"/>
                <a:ea typeface="Roboto" panose="02000000000000000000" pitchFamily="2" charset="0"/>
              </a:rPr>
              <a:t>Good primary sources: PubMed, …</a:t>
            </a:r>
          </a:p>
        </p:txBody>
      </p:sp>
      <p:sp>
        <p:nvSpPr>
          <p:cNvPr id="20" name="TextBox 19">
            <a:extLst>
              <a:ext uri="{FF2B5EF4-FFF2-40B4-BE49-F238E27FC236}">
                <a16:creationId xmlns:a16="http://schemas.microsoft.com/office/drawing/2014/main" id="{6A3E8F6F-B43D-27B6-BB7F-FBF89D73213A}"/>
              </a:ext>
            </a:extLst>
          </p:cNvPr>
          <p:cNvSpPr txBox="1"/>
          <p:nvPr/>
        </p:nvSpPr>
        <p:spPr>
          <a:xfrm>
            <a:off x="768718" y="373903"/>
            <a:ext cx="2667501"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Writing mentor: an outlook</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21" name="Oval 20">
            <a:extLst>
              <a:ext uri="{FF2B5EF4-FFF2-40B4-BE49-F238E27FC236}">
                <a16:creationId xmlns:a16="http://schemas.microsoft.com/office/drawing/2014/main" id="{5AF2C1DD-55A7-702D-69C2-C2757F6105FF}"/>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54AAAA"/>
              </a:solidFill>
            </a:endParaRPr>
          </a:p>
        </p:txBody>
      </p:sp>
      <p:sp>
        <p:nvSpPr>
          <p:cNvPr id="22" name="Slide Number Placeholder 1">
            <a:extLst>
              <a:ext uri="{FF2B5EF4-FFF2-40B4-BE49-F238E27FC236}">
                <a16:creationId xmlns:a16="http://schemas.microsoft.com/office/drawing/2014/main" id="{5B74D72D-FDF5-41C8-6627-455B8A1A8ACD}"/>
              </a:ext>
            </a:extLst>
          </p:cNvPr>
          <p:cNvSpPr txBox="1">
            <a:spLocks/>
          </p:cNvSpPr>
          <p:nvPr/>
        </p:nvSpPr>
        <p:spPr>
          <a:xfrm>
            <a:off x="11463687" y="6321511"/>
            <a:ext cx="471024" cy="318449"/>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noProof="0" smtClean="0">
                <a:solidFill>
                  <a:srgbClr val="008080"/>
                </a:solidFill>
                <a:latin typeface="Inter ExtraBold" panose="02000503000000020004" pitchFamily="2" charset="0"/>
                <a:ea typeface="Inter ExtraBold" panose="02000503000000020004" pitchFamily="2" charset="0"/>
              </a:rPr>
              <a:pPr/>
              <a:t>16</a:t>
            </a:fld>
            <a:endParaRPr lang="de-DE" sz="1200" noProof="0">
              <a:solidFill>
                <a:srgbClr val="008080"/>
              </a:solidFill>
              <a:latin typeface="Inter ExtraBold" panose="02000503000000020004" pitchFamily="2" charset="0"/>
              <a:ea typeface="Inter ExtraBold" panose="02000503000000020004" pitchFamily="2" charset="0"/>
            </a:endParaRPr>
          </a:p>
        </p:txBody>
      </p:sp>
      <p:pic>
        <p:nvPicPr>
          <p:cNvPr id="6" name="Picture 5" descr="A blue and black logo&#10;&#10;AI-generated content may be incorrect.">
            <a:extLst>
              <a:ext uri="{FF2B5EF4-FFF2-40B4-BE49-F238E27FC236}">
                <a16:creationId xmlns:a16="http://schemas.microsoft.com/office/drawing/2014/main" id="{320F0360-BF42-E768-245F-598DFDB2C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Tree>
    <p:extLst>
      <p:ext uri="{BB962C8B-B14F-4D97-AF65-F5344CB8AC3E}">
        <p14:creationId xmlns:p14="http://schemas.microsoft.com/office/powerpoint/2010/main" val="819602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35000" y="903718"/>
            <a:ext cx="12014200" cy="463533"/>
          </a:xfrm>
          <a:prstGeom prst="rect">
            <a:avLst/>
          </a:prstGeom>
          <a:noFill/>
          <a:ln/>
        </p:spPr>
        <p:txBody>
          <a:bodyPr wrap="square" lIns="16933" tIns="16933" rIns="16933" bIns="16933" rtlCol="0" anchor="t">
            <a:normAutofit/>
          </a:bodyPr>
          <a:lstStyle/>
          <a:p>
            <a:pPr>
              <a:lnSpc>
                <a:spcPct val="96279"/>
              </a:lnSpc>
            </a:pPr>
            <a:r>
              <a:rPr lang="en-US" sz="2400" b="1" kern="0" spc="-30" err="1">
                <a:solidFill>
                  <a:srgbClr val="008080"/>
                </a:solidFill>
                <a:latin typeface="Inter ExtraBold" panose="02000503000000020004" pitchFamily="2" charset="0"/>
                <a:ea typeface="Inter ExtraBold" panose="02000503000000020004" pitchFamily="2" charset="0"/>
                <a:cs typeface="Roboto" pitchFamily="34" charset="-120"/>
              </a:rPr>
              <a:t>Options</a:t>
            </a:r>
            <a:r>
              <a:rPr lang="en-US" sz="2400" b="1" kern="0" spc="-30">
                <a:solidFill>
                  <a:srgbClr val="008080"/>
                </a:solidFill>
                <a:latin typeface="Inter ExtraBold" panose="02000503000000020004" pitchFamily="2" charset="0"/>
                <a:ea typeface="Inter ExtraBold" panose="02000503000000020004" pitchFamily="2" charset="0"/>
                <a:cs typeface="Roboto" pitchFamily="34" charset="-120"/>
              </a:rPr>
              <a:t> for </a:t>
            </a:r>
            <a:r>
              <a:rPr lang="en-US" sz="2400" b="1" kern="0" spc="-30" err="1">
                <a:solidFill>
                  <a:srgbClr val="008080"/>
                </a:solidFill>
                <a:latin typeface="Inter ExtraBold" panose="02000503000000020004" pitchFamily="2" charset="0"/>
                <a:ea typeface="Inter ExtraBold" panose="02000503000000020004" pitchFamily="2" charset="0"/>
                <a:cs typeface="Roboto" pitchFamily="34" charset="-120"/>
              </a:rPr>
              <a:t>process documentation</a:t>
            </a:r>
            <a:r>
              <a:rPr lang="en-US" sz="2400" b="1" kern="0" spc="-30">
                <a:solidFill>
                  <a:srgbClr val="008080"/>
                </a:solidFill>
                <a:latin typeface="Inter ExtraBold" panose="02000503000000020004" pitchFamily="2" charset="0"/>
                <a:ea typeface="Inter ExtraBold" panose="02000503000000020004" pitchFamily="2" charset="0"/>
                <a:cs typeface="Roboto" pitchFamily="34" charset="-120"/>
              </a:rPr>
              <a:t> – you choose the depth</a:t>
            </a:r>
            <a:endParaRPr lang="en-US" sz="2400">
              <a:solidFill>
                <a:srgbClr val="008080"/>
              </a:solidFill>
              <a:latin typeface="Inter ExtraBold" panose="02000503000000020004" pitchFamily="2" charset="0"/>
              <a:ea typeface="Inter ExtraBold" panose="02000503000000020004" pitchFamily="2" charset="0"/>
            </a:endParaRPr>
          </a:p>
        </p:txBody>
      </p:sp>
      <p:sp>
        <p:nvSpPr>
          <p:cNvPr id="4" name="Shape 2"/>
          <p:cNvSpPr/>
          <p:nvPr/>
        </p:nvSpPr>
        <p:spPr>
          <a:xfrm>
            <a:off x="635001" y="1646618"/>
            <a:ext cx="3488283" cy="4703382"/>
          </a:xfrm>
          <a:prstGeom prst="roundRect">
            <a:avLst>
              <a:gd name="adj" fmla="val 2184"/>
            </a:avLst>
          </a:prstGeom>
          <a:ln w="7937">
            <a:solidFill>
              <a:srgbClr val="DCE3E3"/>
            </a:solidFill>
            <a:prstDash val="solid"/>
          </a:ln>
        </p:spPr>
        <p:txBody>
          <a:bodyPr/>
          <a:lstStyle/>
          <a:p>
            <a:endParaRPr lang="en-US"/>
          </a:p>
        </p:txBody>
      </p:sp>
      <p:sp>
        <p:nvSpPr>
          <p:cNvPr id="5" name="Shape 3"/>
          <p:cNvSpPr/>
          <p:nvPr/>
        </p:nvSpPr>
        <p:spPr>
          <a:xfrm>
            <a:off x="640291" y="1651910"/>
            <a:ext cx="3477700" cy="484683"/>
          </a:xfrm>
          <a:prstGeom prst="rect">
            <a:avLst/>
          </a:prstGeom>
          <a:solidFill>
            <a:srgbClr val="008080"/>
          </a:solidFill>
          <a:ln/>
        </p:spPr>
        <p:txBody>
          <a:bodyPr/>
          <a:lstStyle/>
          <a:p>
            <a:endParaRPr lang="en-US"/>
          </a:p>
        </p:txBody>
      </p:sp>
      <p:sp>
        <p:nvSpPr>
          <p:cNvPr id="6" name="Text 4"/>
          <p:cNvSpPr/>
          <p:nvPr/>
        </p:nvSpPr>
        <p:spPr>
          <a:xfrm>
            <a:off x="843442" y="1804293"/>
            <a:ext cx="1031106" cy="205317"/>
          </a:xfrm>
          <a:prstGeom prst="rect">
            <a:avLst/>
          </a:prstGeom>
          <a:noFill/>
          <a:ln/>
        </p:spPr>
        <p:txBody>
          <a:bodyPr wrap="square" lIns="16933" tIns="16933" rIns="16933" bIns="16933" rtlCol="0" anchor="t">
            <a:normAutofit lnSpcReduction="10000"/>
          </a:bodyPr>
          <a:lstStyle/>
          <a:p>
            <a:r>
              <a:rPr lang="en-US" sz="1200" b="1" kern="0" spc="144">
                <a:solidFill>
                  <a:srgbClr val="FFFFFF"/>
                </a:solidFill>
                <a:latin typeface="Roboto" pitchFamily="34" charset="0"/>
                <a:ea typeface="Roboto" pitchFamily="34" charset="-122"/>
                <a:cs typeface="Roboto" pitchFamily="34" charset="-120"/>
              </a:rPr>
              <a:t>COMPLETE</a:t>
            </a:r>
            <a:endParaRPr lang="en-US" sz="1200"/>
          </a:p>
        </p:txBody>
      </p:sp>
      <p:sp>
        <p:nvSpPr>
          <p:cNvPr id="7" name="Text 5"/>
          <p:cNvSpPr/>
          <p:nvPr/>
        </p:nvSpPr>
        <p:spPr>
          <a:xfrm>
            <a:off x="843442" y="2365127"/>
            <a:ext cx="3378539" cy="279400"/>
          </a:xfrm>
          <a:prstGeom prst="rect">
            <a:avLst/>
          </a:prstGeom>
          <a:noFill/>
          <a:ln/>
        </p:spPr>
        <p:txBody>
          <a:bodyPr wrap="square" lIns="16933" tIns="16933" rIns="16933" bIns="16933" rtlCol="0" anchor="t">
            <a:normAutofit/>
          </a:bodyPr>
          <a:lstStyle/>
          <a:p>
            <a:pPr>
              <a:lnSpc>
                <a:spcPct val="104348"/>
              </a:lnSpc>
            </a:pPr>
            <a:r>
              <a:rPr lang="en-US" sz="1600" b="1" kern="0" spc="-16">
                <a:solidFill>
                  <a:srgbClr val="000000"/>
                </a:solidFill>
                <a:latin typeface="Roboto" pitchFamily="34" charset="0"/>
                <a:ea typeface="Roboto" pitchFamily="34" charset="-122"/>
                <a:cs typeface="Roboto" pitchFamily="34" charset="-120"/>
              </a:rPr>
              <a:t>Full cloud integration</a:t>
            </a:r>
            <a:endParaRPr lang="en-US" sz="1600"/>
          </a:p>
        </p:txBody>
      </p:sp>
      <p:sp>
        <p:nvSpPr>
          <p:cNvPr id="8" name="Text 6"/>
          <p:cNvSpPr/>
          <p:nvPr/>
        </p:nvSpPr>
        <p:spPr>
          <a:xfrm>
            <a:off x="843442" y="2746127"/>
            <a:ext cx="3163541" cy="739775"/>
          </a:xfrm>
          <a:prstGeom prst="rect">
            <a:avLst/>
          </a:prstGeom>
          <a:noFill/>
          <a:ln/>
        </p:spPr>
        <p:txBody>
          <a:bodyPr wrap="square" lIns="16933" tIns="16933" rIns="16933" bIns="16933" rtlCol="0" anchor="t">
            <a:normAutofit/>
          </a:bodyPr>
          <a:lstStyle/>
          <a:p>
            <a:pPr>
              <a:lnSpc>
                <a:spcPct val="121622"/>
              </a:lnSpc>
            </a:pPr>
            <a:r>
              <a:rPr lang="en-US" sz="1250">
                <a:solidFill>
                  <a:srgbClr val="4F5B5B"/>
                </a:solidFill>
                <a:latin typeface="Roboto" pitchFamily="34" charset="0"/>
                <a:ea typeface="Roboto" pitchFamily="34" charset="-122"/>
                <a:cs typeface="Roboto" pitchFamily="34" charset="-120"/>
              </a:rPr>
              <a:t>Automated analysis of writing and research processes, integrated directly into Google Drive or OneDrive.</a:t>
            </a:r>
            <a:endParaRPr lang="en-US" sz="1250"/>
          </a:p>
        </p:txBody>
      </p:sp>
      <p:sp>
        <p:nvSpPr>
          <p:cNvPr id="9" name="Text 7"/>
          <p:cNvSpPr/>
          <p:nvPr/>
        </p:nvSpPr>
        <p:spPr>
          <a:xfrm>
            <a:off x="843442" y="5401800"/>
            <a:ext cx="3163541" cy="739775"/>
          </a:xfrm>
          <a:prstGeom prst="rect">
            <a:avLst/>
          </a:prstGeom>
          <a:noFill/>
          <a:ln/>
        </p:spPr>
        <p:txBody>
          <a:bodyPr wrap="square" lIns="16933" tIns="16933" rIns="16933" bIns="16933" rtlCol="0" anchor="t">
            <a:normAutofit/>
          </a:bodyPr>
          <a:lstStyle/>
          <a:p>
            <a:pPr>
              <a:lnSpc>
                <a:spcPct val="121622"/>
              </a:lnSpc>
            </a:pPr>
            <a:r>
              <a:rPr lang="en-US" sz="1250" b="1">
                <a:solidFill>
                  <a:srgbClr val="008080"/>
                </a:solidFill>
                <a:latin typeface="Roboto" pitchFamily="34" charset="0"/>
                <a:ea typeface="Roboto" pitchFamily="34" charset="-122"/>
                <a:cs typeface="Roboto" pitchFamily="34" charset="-120"/>
              </a:rPr>
              <a:t>For institutions that need a comprehensive analysis of writing and research integrity.</a:t>
            </a:r>
            <a:endParaRPr lang="en-US" sz="1250"/>
          </a:p>
        </p:txBody>
      </p:sp>
      <p:sp>
        <p:nvSpPr>
          <p:cNvPr id="10" name="Shape 8"/>
          <p:cNvSpPr/>
          <p:nvPr/>
        </p:nvSpPr>
        <p:spPr>
          <a:xfrm>
            <a:off x="4351817" y="1646618"/>
            <a:ext cx="3488283" cy="4703382"/>
          </a:xfrm>
          <a:prstGeom prst="roundRect">
            <a:avLst>
              <a:gd name="adj" fmla="val 2184"/>
            </a:avLst>
          </a:prstGeom>
          <a:ln w="7937">
            <a:solidFill>
              <a:srgbClr val="DCE3E3"/>
            </a:solidFill>
            <a:prstDash val="solid"/>
          </a:ln>
        </p:spPr>
        <p:txBody>
          <a:bodyPr/>
          <a:lstStyle/>
          <a:p>
            <a:endParaRPr lang="en-US"/>
          </a:p>
        </p:txBody>
      </p:sp>
      <p:sp>
        <p:nvSpPr>
          <p:cNvPr id="11" name="Shape 9"/>
          <p:cNvSpPr/>
          <p:nvPr/>
        </p:nvSpPr>
        <p:spPr>
          <a:xfrm>
            <a:off x="4357109" y="1651910"/>
            <a:ext cx="3477700" cy="484683"/>
          </a:xfrm>
          <a:prstGeom prst="rect">
            <a:avLst/>
          </a:prstGeom>
          <a:solidFill>
            <a:srgbClr val="008080"/>
          </a:solidFill>
          <a:ln/>
        </p:spPr>
        <p:txBody>
          <a:bodyPr/>
          <a:lstStyle/>
          <a:p>
            <a:endParaRPr lang="en-US"/>
          </a:p>
        </p:txBody>
      </p:sp>
      <p:sp>
        <p:nvSpPr>
          <p:cNvPr id="12" name="Text 10"/>
          <p:cNvSpPr/>
          <p:nvPr/>
        </p:nvSpPr>
        <p:spPr>
          <a:xfrm>
            <a:off x="4560259" y="1804293"/>
            <a:ext cx="2922158" cy="205317"/>
          </a:xfrm>
          <a:prstGeom prst="rect">
            <a:avLst/>
          </a:prstGeom>
          <a:noFill/>
          <a:ln/>
        </p:spPr>
        <p:txBody>
          <a:bodyPr wrap="square" lIns="16933" tIns="16933" rIns="16933" bIns="16933" rtlCol="0" anchor="t">
            <a:normAutofit lnSpcReduction="10000"/>
          </a:bodyPr>
          <a:lstStyle/>
          <a:p>
            <a:r>
              <a:rPr lang="de-DE" sz="1200" b="1" kern="0" spc="144">
                <a:solidFill>
                  <a:srgbClr val="FFFFFF"/>
                </a:solidFill>
                <a:latin typeface="Roboto" pitchFamily="34" charset="0"/>
                <a:ea typeface="Roboto" pitchFamily="34" charset="-122"/>
                <a:cs typeface="Roboto" pitchFamily="34" charset="-120"/>
              </a:rPr>
              <a:t>D</a:t>
            </a:r>
            <a:r>
              <a:rPr lang="en-US" sz="1200" b="1" kern="0" spc="144">
                <a:solidFill>
                  <a:srgbClr val="FFFFFF"/>
                </a:solidFill>
                <a:latin typeface="Roboto" pitchFamily="34" charset="0"/>
                <a:ea typeface="Roboto" pitchFamily="34" charset="-122"/>
                <a:cs typeface="Roboto" pitchFamily="34" charset="-120"/>
              </a:rPr>
              <a:t>OCUMENTATION FREQUENCY</a:t>
            </a:r>
            <a:endParaRPr lang="en-US" sz="1200"/>
          </a:p>
        </p:txBody>
      </p:sp>
      <p:sp>
        <p:nvSpPr>
          <p:cNvPr id="13" name="Text 11"/>
          <p:cNvSpPr/>
          <p:nvPr/>
        </p:nvSpPr>
        <p:spPr>
          <a:xfrm>
            <a:off x="4560259" y="2365127"/>
            <a:ext cx="3378539" cy="279400"/>
          </a:xfrm>
          <a:prstGeom prst="rect">
            <a:avLst/>
          </a:prstGeom>
          <a:noFill/>
          <a:ln/>
        </p:spPr>
        <p:txBody>
          <a:bodyPr wrap="square" lIns="16933" tIns="16933" rIns="16933" bIns="16933" rtlCol="0" anchor="t">
            <a:normAutofit/>
          </a:bodyPr>
          <a:lstStyle/>
          <a:p>
            <a:pPr>
              <a:lnSpc>
                <a:spcPct val="104348"/>
              </a:lnSpc>
            </a:pPr>
            <a:r>
              <a:rPr lang="en-US" sz="1600" b="1" kern="0" spc="-16" err="1">
                <a:solidFill>
                  <a:srgbClr val="000000"/>
                </a:solidFill>
                <a:latin typeface="Roboto" pitchFamily="34" charset="0"/>
                <a:ea typeface="Roboto" pitchFamily="34" charset="-122"/>
                <a:cs typeface="Roboto" pitchFamily="34" charset="-120"/>
              </a:rPr>
              <a:t>Your</a:t>
            </a:r>
            <a:r>
              <a:rPr lang="en-US" sz="1600" b="1" kern="0" spc="-16">
                <a:solidFill>
                  <a:srgbClr val="000000"/>
                </a:solidFill>
                <a:latin typeface="Roboto" pitchFamily="34" charset="0"/>
                <a:ea typeface="Roboto" pitchFamily="34" charset="-122"/>
                <a:cs typeface="Roboto" pitchFamily="34" charset="-120"/>
              </a:rPr>
              <a:t> </a:t>
            </a:r>
            <a:r>
              <a:rPr lang="en-US" sz="1600" b="1" kern="0" spc="-16" err="1">
                <a:solidFill>
                  <a:srgbClr val="000000"/>
                </a:solidFill>
                <a:latin typeface="Roboto" pitchFamily="34" charset="0"/>
                <a:ea typeface="Roboto" pitchFamily="34" charset="-122"/>
                <a:cs typeface="Roboto" pitchFamily="34" charset="-120"/>
              </a:rPr>
              <a:t>choice</a:t>
            </a:r>
            <a:endParaRPr lang="en-US" sz="1600"/>
          </a:p>
        </p:txBody>
      </p:sp>
      <p:sp>
        <p:nvSpPr>
          <p:cNvPr id="14" name="Text 12"/>
          <p:cNvSpPr/>
          <p:nvPr/>
        </p:nvSpPr>
        <p:spPr>
          <a:xfrm>
            <a:off x="4560259" y="2746127"/>
            <a:ext cx="3163541" cy="2447248"/>
          </a:xfrm>
          <a:prstGeom prst="rect">
            <a:avLst/>
          </a:prstGeom>
          <a:noFill/>
          <a:ln/>
        </p:spPr>
        <p:txBody>
          <a:bodyPr wrap="square" lIns="16933" tIns="16933" rIns="16933" bIns="16933" rtlCol="0" anchor="t">
            <a:normAutofit/>
          </a:bodyPr>
          <a:lstStyle/>
          <a:p>
            <a:pPr marL="285750" indent="-285750">
              <a:lnSpc>
                <a:spcPct val="121622"/>
              </a:lnSpc>
              <a:buFont typeface="Arial" panose="020B0604020202020204" pitchFamily="34" charset="0"/>
              <a:buChar char="•"/>
            </a:pPr>
            <a:r>
              <a:rPr lang="en-US" sz="1250">
                <a:solidFill>
                  <a:srgbClr val="4F5B5B"/>
                </a:solidFill>
                <a:latin typeface="Roboto" pitchFamily="34" charset="0"/>
                <a:ea typeface="Roboto" pitchFamily="34" charset="-122"/>
                <a:cs typeface="Roboto" pitchFamily="34" charset="-120"/>
              </a:rPr>
              <a:t>uploaded by students (all formats supported, as with Check)</a:t>
            </a:r>
          </a:p>
          <a:p>
            <a:pPr marL="742950" lvl="1" indent="-285750">
              <a:lnSpc>
                <a:spcPct val="121622"/>
              </a:lnSpc>
              <a:buFont typeface="Arial" panose="020B0604020202020204" pitchFamily="34" charset="0"/>
              <a:buChar char="•"/>
            </a:pPr>
            <a:r>
              <a:rPr lang="en-US" sz="1250" err="1">
                <a:solidFill>
                  <a:srgbClr val="4F5B5B"/>
                </a:solidFill>
                <a:latin typeface="Roboto" pitchFamily="34" charset="0"/>
                <a:ea typeface="Roboto" pitchFamily="34" charset="-122"/>
                <a:cs typeface="Roboto" pitchFamily="34" charset="-120"/>
              </a:rPr>
              <a:t>Weekly</a:t>
            </a:r>
            <a:endParaRPr lang="en-US" sz="1250">
              <a:solidFill>
                <a:srgbClr val="4F5B5B"/>
              </a:solidFill>
              <a:latin typeface="Roboto" pitchFamily="34" charset="0"/>
              <a:ea typeface="Roboto" pitchFamily="34" charset="-122"/>
              <a:cs typeface="Roboto" pitchFamily="34" charset="-120"/>
            </a:endParaRPr>
          </a:p>
          <a:p>
            <a:pPr marL="742950" lvl="1" indent="-285750">
              <a:lnSpc>
                <a:spcPct val="121622"/>
              </a:lnSpc>
              <a:buFont typeface="Arial" panose="020B0604020202020204" pitchFamily="34" charset="0"/>
              <a:buChar char="•"/>
            </a:pPr>
            <a:r>
              <a:rPr lang="en-US" sz="1250" err="1">
                <a:solidFill>
                  <a:srgbClr val="4F5B5B"/>
                </a:solidFill>
                <a:latin typeface="Roboto" pitchFamily="34" charset="0"/>
                <a:ea typeface="Roboto" pitchFamily="34" charset="-122"/>
                <a:cs typeface="Roboto" pitchFamily="34" charset="-120"/>
              </a:rPr>
              <a:t>Daily</a:t>
            </a:r>
            <a:endParaRPr lang="en-US" sz="1250">
              <a:solidFill>
                <a:srgbClr val="4F5B5B"/>
              </a:solidFill>
              <a:latin typeface="Roboto" pitchFamily="34" charset="0"/>
              <a:ea typeface="Roboto" pitchFamily="34" charset="-122"/>
              <a:cs typeface="Roboto" pitchFamily="34" charset="-120"/>
            </a:endParaRPr>
          </a:p>
          <a:p>
            <a:pPr marL="742950" lvl="1" indent="-285750">
              <a:lnSpc>
                <a:spcPct val="121622"/>
              </a:lnSpc>
              <a:buFont typeface="Arial" panose="020B0604020202020204" pitchFamily="34" charset="0"/>
              <a:buChar char="•"/>
            </a:pPr>
            <a:r>
              <a:rPr lang="en-US" sz="1250">
                <a:solidFill>
                  <a:srgbClr val="4F5B5B"/>
                </a:solidFill>
                <a:latin typeface="Roboto" pitchFamily="34" charset="0"/>
                <a:ea typeface="Roboto" pitchFamily="34" charset="-122"/>
                <a:cs typeface="Roboto" pitchFamily="34" charset="-120"/>
              </a:rPr>
              <a:t>Student</a:t>
            </a:r>
            <a:r>
              <a:rPr lang="en-US" sz="1250" err="1">
                <a:solidFill>
                  <a:srgbClr val="4F5B5B"/>
                </a:solidFill>
                <a:latin typeface="Roboto" pitchFamily="34" charset="0"/>
                <a:ea typeface="Roboto" pitchFamily="34" charset="-122"/>
                <a:cs typeface="Roboto" pitchFamily="34" charset="-120"/>
              </a:rPr>
              <a:t> chooses</a:t>
            </a:r>
            <a:endParaRPr lang="en-US" sz="1250">
              <a:solidFill>
                <a:srgbClr val="4F5B5B"/>
              </a:solidFill>
              <a:latin typeface="Roboto" pitchFamily="34" charset="0"/>
              <a:ea typeface="Roboto" pitchFamily="34" charset="-122"/>
              <a:cs typeface="Roboto" pitchFamily="34" charset="-120"/>
            </a:endParaRPr>
          </a:p>
          <a:p>
            <a:pPr marL="285750" indent="-285750">
              <a:lnSpc>
                <a:spcPct val="121622"/>
              </a:lnSpc>
              <a:buFont typeface="Arial" panose="020B0604020202020204" pitchFamily="34" charset="0"/>
              <a:buChar char="•"/>
            </a:pPr>
            <a:r>
              <a:rPr lang="en-US" sz="1250">
                <a:solidFill>
                  <a:srgbClr val="4F5B5B"/>
                </a:solidFill>
                <a:latin typeface="Roboto" pitchFamily="34" charset="0"/>
                <a:ea typeface="Roboto" pitchFamily="34" charset="-122"/>
                <a:cs typeface="Roboto" pitchFamily="34" charset="-120"/>
              </a:rPr>
              <a:t>via add-in</a:t>
            </a:r>
          </a:p>
        </p:txBody>
      </p:sp>
      <p:sp>
        <p:nvSpPr>
          <p:cNvPr id="15" name="Text 13"/>
          <p:cNvSpPr/>
          <p:nvPr/>
        </p:nvSpPr>
        <p:spPr>
          <a:xfrm>
            <a:off x="4560259" y="5401800"/>
            <a:ext cx="3163541" cy="739775"/>
          </a:xfrm>
          <a:prstGeom prst="rect">
            <a:avLst/>
          </a:prstGeom>
          <a:noFill/>
          <a:ln/>
        </p:spPr>
        <p:txBody>
          <a:bodyPr wrap="square" lIns="16933" tIns="16933" rIns="16933" bIns="16933" rtlCol="0" anchor="t">
            <a:normAutofit/>
          </a:bodyPr>
          <a:lstStyle/>
          <a:p>
            <a:pPr>
              <a:lnSpc>
                <a:spcPct val="121622"/>
              </a:lnSpc>
            </a:pPr>
            <a:r>
              <a:rPr lang="en-US" sz="1250" b="1">
                <a:solidFill>
                  <a:srgbClr val="008080"/>
                </a:solidFill>
                <a:latin typeface="Roboto" pitchFamily="34" charset="0"/>
                <a:ea typeface="Roboto" pitchFamily="34" charset="-122"/>
                <a:cs typeface="Roboto" pitchFamily="34" charset="-120"/>
              </a:rPr>
              <a:t>For maximum local data protection and minimal impact on IT infrastructure.</a:t>
            </a:r>
            <a:endParaRPr lang="en-US" sz="1250"/>
          </a:p>
        </p:txBody>
      </p:sp>
      <p:sp>
        <p:nvSpPr>
          <p:cNvPr id="16" name="Shape 14"/>
          <p:cNvSpPr/>
          <p:nvPr/>
        </p:nvSpPr>
        <p:spPr>
          <a:xfrm>
            <a:off x="8068635" y="1646618"/>
            <a:ext cx="3488283" cy="4703382"/>
          </a:xfrm>
          <a:prstGeom prst="roundRect">
            <a:avLst>
              <a:gd name="adj" fmla="val 2184"/>
            </a:avLst>
          </a:prstGeom>
          <a:ln w="7937">
            <a:solidFill>
              <a:srgbClr val="DCE3E3"/>
            </a:solidFill>
            <a:prstDash val="solid"/>
          </a:ln>
        </p:spPr>
        <p:txBody>
          <a:bodyPr/>
          <a:lstStyle/>
          <a:p>
            <a:endParaRPr lang="en-US"/>
          </a:p>
        </p:txBody>
      </p:sp>
      <p:sp>
        <p:nvSpPr>
          <p:cNvPr id="17" name="Shape 15"/>
          <p:cNvSpPr/>
          <p:nvPr/>
        </p:nvSpPr>
        <p:spPr>
          <a:xfrm>
            <a:off x="8073926" y="1651910"/>
            <a:ext cx="3477700" cy="484683"/>
          </a:xfrm>
          <a:prstGeom prst="rect">
            <a:avLst/>
          </a:prstGeom>
          <a:solidFill>
            <a:srgbClr val="008080"/>
          </a:solidFill>
          <a:ln/>
        </p:spPr>
        <p:txBody>
          <a:bodyPr/>
          <a:lstStyle/>
          <a:p>
            <a:endParaRPr lang="en-US"/>
          </a:p>
        </p:txBody>
      </p:sp>
      <p:sp>
        <p:nvSpPr>
          <p:cNvPr id="18" name="Text 16"/>
          <p:cNvSpPr/>
          <p:nvPr/>
        </p:nvSpPr>
        <p:spPr>
          <a:xfrm>
            <a:off x="8277076" y="1804293"/>
            <a:ext cx="2039656" cy="205317"/>
          </a:xfrm>
          <a:prstGeom prst="rect">
            <a:avLst/>
          </a:prstGeom>
          <a:noFill/>
          <a:ln/>
        </p:spPr>
        <p:txBody>
          <a:bodyPr wrap="square" lIns="16933" tIns="16933" rIns="16933" bIns="16933" rtlCol="0" anchor="t">
            <a:normAutofit lnSpcReduction="10000"/>
          </a:bodyPr>
          <a:lstStyle/>
          <a:p>
            <a:r>
              <a:rPr lang="en-US" sz="1200" b="1" kern="0" spc="144">
                <a:solidFill>
                  <a:srgbClr val="FFFFFF"/>
                </a:solidFill>
                <a:latin typeface="Roboto" pitchFamily="34" charset="0"/>
                <a:ea typeface="Roboto" pitchFamily="34" charset="-122"/>
                <a:cs typeface="Roboto" pitchFamily="34" charset="-120"/>
              </a:rPr>
              <a:t>FINISHED DOCUMENT</a:t>
            </a:r>
            <a:endParaRPr lang="en-US" sz="1200"/>
          </a:p>
        </p:txBody>
      </p:sp>
      <p:sp>
        <p:nvSpPr>
          <p:cNvPr id="19" name="Text 17"/>
          <p:cNvSpPr/>
          <p:nvPr/>
        </p:nvSpPr>
        <p:spPr>
          <a:xfrm>
            <a:off x="8277076" y="2365127"/>
            <a:ext cx="3378539" cy="279400"/>
          </a:xfrm>
          <a:prstGeom prst="rect">
            <a:avLst/>
          </a:prstGeom>
          <a:noFill/>
          <a:ln/>
        </p:spPr>
        <p:txBody>
          <a:bodyPr wrap="square" lIns="16933" tIns="16933" rIns="16933" bIns="16933" rtlCol="0" anchor="t">
            <a:normAutofit/>
          </a:bodyPr>
          <a:lstStyle/>
          <a:p>
            <a:pPr>
              <a:lnSpc>
                <a:spcPct val="104348"/>
              </a:lnSpc>
            </a:pPr>
            <a:r>
              <a:rPr lang="en-US" sz="1600" b="1" kern="0" spc="-16">
                <a:solidFill>
                  <a:srgbClr val="000000"/>
                </a:solidFill>
                <a:latin typeface="Roboto" pitchFamily="34" charset="0"/>
                <a:ea typeface="Roboto" pitchFamily="34" charset="-122"/>
                <a:cs typeface="Roboto" pitchFamily="34" charset="-120"/>
              </a:rPr>
              <a:t>Retrospective analysis</a:t>
            </a:r>
            <a:endParaRPr lang="en-US" sz="1600"/>
          </a:p>
        </p:txBody>
      </p:sp>
      <p:sp>
        <p:nvSpPr>
          <p:cNvPr id="20" name="Text 18"/>
          <p:cNvSpPr/>
          <p:nvPr/>
        </p:nvSpPr>
        <p:spPr>
          <a:xfrm>
            <a:off x="8277076" y="2746127"/>
            <a:ext cx="3163541" cy="2459963"/>
          </a:xfrm>
          <a:prstGeom prst="rect">
            <a:avLst/>
          </a:prstGeom>
          <a:noFill/>
          <a:ln/>
        </p:spPr>
        <p:txBody>
          <a:bodyPr wrap="square" lIns="16933" tIns="16933" rIns="16933" bIns="16933" rtlCol="0" anchor="t">
            <a:normAutofit/>
          </a:bodyPr>
          <a:lstStyle/>
          <a:p>
            <a:pPr>
              <a:lnSpc>
                <a:spcPct val="121622"/>
              </a:lnSpc>
            </a:pPr>
            <a:r>
              <a:rPr lang="en-US" sz="1250">
                <a:solidFill>
                  <a:srgbClr val="4F5B5B"/>
                </a:solidFill>
                <a:latin typeface="Roboto" pitchFamily="34" charset="0"/>
                <a:ea typeface="Roboto" pitchFamily="34" charset="-122"/>
                <a:cs typeface="Roboto" pitchFamily="34" charset="-120"/>
              </a:rPr>
              <a:t>After submission: analyzing the version history gives retrospective insight into the </a:t>
            </a:r>
            <a:r>
              <a:rPr lang="en-US" sz="1250" err="1">
                <a:solidFill>
                  <a:srgbClr val="4F5B5B"/>
                </a:solidFill>
                <a:latin typeface="Roboto" pitchFamily="34" charset="0"/>
                <a:ea typeface="Roboto" pitchFamily="34" charset="-122"/>
                <a:cs typeface="Roboto" pitchFamily="34" charset="-120"/>
              </a:rPr>
              <a:t>writing process</a:t>
            </a:r>
            <a:r>
              <a:rPr lang="en-US" sz="1250">
                <a:solidFill>
                  <a:srgbClr val="4F5B5B"/>
                </a:solidFill>
                <a:latin typeface="Roboto" pitchFamily="34" charset="0"/>
                <a:ea typeface="Roboto" pitchFamily="34" charset="-122"/>
                <a:cs typeface="Roboto" pitchFamily="34" charset="-120"/>
              </a:rPr>
              <a:t>.</a:t>
            </a:r>
            <a:br>
              <a:rPr lang="en-US" sz="1250">
                <a:solidFill>
                  <a:srgbClr val="4F5B5B"/>
                </a:solidFill>
                <a:latin typeface="Roboto" pitchFamily="34" charset="0"/>
                <a:ea typeface="Roboto" pitchFamily="34" charset="-122"/>
                <a:cs typeface="Roboto" pitchFamily="34" charset="-120"/>
              </a:rPr>
            </a:br>
            <a:endParaRPr lang="en-US" sz="1250"/>
          </a:p>
          <a:p>
            <a:pPr>
              <a:lnSpc>
                <a:spcPct val="121622"/>
              </a:lnSpc>
            </a:pPr>
            <a:r>
              <a:rPr lang="en-US" sz="1250" err="1"/>
              <a:t>Note: if no version history is available, traditional analyses apply:</a:t>
            </a:r>
          </a:p>
          <a:p>
            <a:pPr marL="285750" indent="-285750">
              <a:lnSpc>
                <a:spcPct val="121622"/>
              </a:lnSpc>
              <a:buFontTx/>
              <a:buChar char="-"/>
            </a:pPr>
            <a:r>
              <a:rPr lang="en-US" sz="1250" err="1"/>
              <a:t>Plagiarism check</a:t>
            </a:r>
            <a:endParaRPr lang="en-US" sz="1250"/>
          </a:p>
          <a:p>
            <a:pPr marL="285750" indent="-285750">
              <a:lnSpc>
                <a:spcPct val="121622"/>
              </a:lnSpc>
              <a:buFontTx/>
              <a:buChar char="-"/>
            </a:pPr>
            <a:r>
              <a:rPr lang="en-US" sz="1250"/>
              <a:t>AI classification</a:t>
            </a:r>
          </a:p>
          <a:p>
            <a:pPr marL="285750" indent="-285750">
              <a:lnSpc>
                <a:spcPct val="121622"/>
              </a:lnSpc>
              <a:buFontTx/>
              <a:buChar char="-"/>
            </a:pPr>
            <a:r>
              <a:rPr lang="en-US" sz="1250" err="1"/>
              <a:t>Reference Verifier</a:t>
            </a:r>
          </a:p>
        </p:txBody>
      </p:sp>
      <p:sp>
        <p:nvSpPr>
          <p:cNvPr id="21" name="Text 19"/>
          <p:cNvSpPr/>
          <p:nvPr/>
        </p:nvSpPr>
        <p:spPr>
          <a:xfrm>
            <a:off x="8277076" y="5639925"/>
            <a:ext cx="3163541" cy="501650"/>
          </a:xfrm>
          <a:prstGeom prst="rect">
            <a:avLst/>
          </a:prstGeom>
          <a:noFill/>
          <a:ln/>
        </p:spPr>
        <p:txBody>
          <a:bodyPr wrap="square" lIns="16933" tIns="16933" rIns="16933" bIns="16933" rtlCol="0" anchor="t">
            <a:normAutofit/>
          </a:bodyPr>
          <a:lstStyle/>
          <a:p>
            <a:pPr>
              <a:lnSpc>
                <a:spcPct val="121622"/>
              </a:lnSpc>
            </a:pPr>
            <a:r>
              <a:rPr lang="en-US" sz="1250" b="1">
                <a:solidFill>
                  <a:srgbClr val="008080"/>
                </a:solidFill>
                <a:latin typeface="Roboto" pitchFamily="34" charset="0"/>
                <a:ea typeface="Roboto" pitchFamily="34" charset="-122"/>
                <a:cs typeface="Roboto" pitchFamily="34" charset="-120"/>
              </a:rPr>
              <a:t>For all text formats; analysis of the finished document and versions, if available</a:t>
            </a:r>
            <a:endParaRPr lang="en-US" sz="1250"/>
          </a:p>
        </p:txBody>
      </p:sp>
      <p:sp>
        <p:nvSpPr>
          <p:cNvPr id="23" name="TextBox 22">
            <a:extLst>
              <a:ext uri="{FF2B5EF4-FFF2-40B4-BE49-F238E27FC236}">
                <a16:creationId xmlns:a16="http://schemas.microsoft.com/office/drawing/2014/main" id="{CD048C28-C2A0-2EDD-12B9-7CE5B76DE0DB}"/>
              </a:ext>
            </a:extLst>
          </p:cNvPr>
          <p:cNvSpPr txBox="1"/>
          <p:nvPr/>
        </p:nvSpPr>
        <p:spPr>
          <a:xfrm>
            <a:off x="768718" y="373903"/>
            <a:ext cx="2292116" cy="307777"/>
          </a:xfrm>
          <a:prstGeom prst="rect">
            <a:avLst/>
          </a:prstGeom>
          <a:noFill/>
        </p:spPr>
        <p:txBody>
          <a:bodyPr wrap="square" rtlCol="0">
            <a:spAutoFit/>
          </a:bodyPr>
          <a:lstStyle/>
          <a:p>
            <a:r>
              <a:rPr lang="de-DE" sz="1400" b="1" noProof="0">
                <a:latin typeface="Inter ExtraBold" panose="02000503000000020004" pitchFamily="2" charset="0"/>
                <a:ea typeface="Inter ExtraBold" panose="02000503000000020004" pitchFamily="2" charset="0"/>
                <a:cs typeface="Space Grotesk" pitchFamily="2" charset="77"/>
                <a:sym typeface="Helvetica"/>
              </a:rPr>
              <a:t>Flexible implementation</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25" name="Oval 24">
            <a:extLst>
              <a:ext uri="{FF2B5EF4-FFF2-40B4-BE49-F238E27FC236}">
                <a16:creationId xmlns:a16="http://schemas.microsoft.com/office/drawing/2014/main" id="{0EB29A82-273A-5A13-9743-5597D6AAC1D4}"/>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54AAAA"/>
              </a:solidFill>
            </a:endParaRPr>
          </a:p>
        </p:txBody>
      </p:sp>
      <p:pic>
        <p:nvPicPr>
          <p:cNvPr id="27" name="Picture 26" descr="A blue and black logo&#10;&#10;AI-generated content may be incorrect.">
            <a:extLst>
              <a:ext uri="{FF2B5EF4-FFF2-40B4-BE49-F238E27FC236}">
                <a16:creationId xmlns:a16="http://schemas.microsoft.com/office/drawing/2014/main" id="{2E39408D-9F3D-0538-6ABF-C4B0BEB39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
        <p:nvSpPr>
          <p:cNvPr id="29" name="Slide Number Placeholder 1">
            <a:extLst>
              <a:ext uri="{FF2B5EF4-FFF2-40B4-BE49-F238E27FC236}">
                <a16:creationId xmlns:a16="http://schemas.microsoft.com/office/drawing/2014/main" id="{C071018B-AF20-F2CE-2596-23436C3BC03F}"/>
              </a:ext>
            </a:extLst>
          </p:cNvPr>
          <p:cNvSpPr txBox="1">
            <a:spLocks/>
          </p:cNvSpPr>
          <p:nvPr/>
        </p:nvSpPr>
        <p:spPr>
          <a:xfrm>
            <a:off x="11463687" y="6321511"/>
            <a:ext cx="471024" cy="318449"/>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noProof="0" smtClean="0">
                <a:solidFill>
                  <a:srgbClr val="008080"/>
                </a:solidFill>
                <a:latin typeface="Inter ExtraBold" panose="02000503000000020004" pitchFamily="2" charset="0"/>
                <a:ea typeface="Inter ExtraBold" panose="02000503000000020004" pitchFamily="2" charset="0"/>
              </a:rPr>
              <a:pPr/>
              <a:t>17</a:t>
            </a:fld>
            <a:endParaRPr lang="de-DE" sz="1200" noProof="0">
              <a:solidFill>
                <a:srgbClr val="008080"/>
              </a:solidFill>
              <a:latin typeface="Inter ExtraBold" panose="02000503000000020004" pitchFamily="2" charset="0"/>
              <a:ea typeface="Inter ExtraBold" panose="02000503000000020004" pitchFamily="2" charset="0"/>
            </a:endParaRPr>
          </a:p>
        </p:txBody>
      </p:sp>
    </p:spTree>
    <p:extLst>
      <p:ext uri="{BB962C8B-B14F-4D97-AF65-F5344CB8AC3E}">
        <p14:creationId xmlns:p14="http://schemas.microsoft.com/office/powerpoint/2010/main" val="4286684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4A6F57A-D5BD-B3FE-4484-3B1CBFEF4226}"/>
              </a:ext>
            </a:extLst>
          </p:cNvPr>
          <p:cNvSpPr/>
          <p:nvPr/>
        </p:nvSpPr>
        <p:spPr>
          <a:xfrm>
            <a:off x="393107" y="1377734"/>
            <a:ext cx="6533259" cy="42515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17" name="Rectangle: Rounded Corners 5">
            <a:extLst>
              <a:ext uri="{FF2B5EF4-FFF2-40B4-BE49-F238E27FC236}">
                <a16:creationId xmlns:a16="http://schemas.microsoft.com/office/drawing/2014/main" id="{D9B84A63-4996-27D6-3919-9561901FB0C0}"/>
              </a:ext>
            </a:extLst>
          </p:cNvPr>
          <p:cNvSpPr>
            <a:spLocks/>
          </p:cNvSpPr>
          <p:nvPr/>
        </p:nvSpPr>
        <p:spPr>
          <a:xfrm>
            <a:off x="1149846" y="1889965"/>
            <a:ext cx="9810134" cy="4416306"/>
          </a:xfrm>
          <a:prstGeom prst="roundRect">
            <a:avLst>
              <a:gd name="adj" fmla="val 5308"/>
            </a:avLst>
          </a:prstGeom>
          <a:solidFill>
            <a:srgbClr val="FFFFFF"/>
          </a:solidFill>
          <a:ln w="12700" cap="flat">
            <a:noFill/>
            <a:miter lim="400000"/>
          </a:ln>
          <a:effectLst>
            <a:outerShdw blurRad="889000" dist="228600" dir="8100000" rotWithShape="0">
              <a:srgbClr val="000000">
                <a:alpha val="9000"/>
              </a:srgbClr>
            </a:outerShdw>
          </a:effectLst>
        </p:spPr>
        <p:txBody>
          <a:bodyPr wrap="square" lIns="45719" tIns="45719" rIns="45719" bIns="45719" numCol="1" anchor="ctr">
            <a:noAutofit/>
          </a:bodyPr>
          <a:lstStyle/>
          <a:p>
            <a:pPr algn="ctr">
              <a:defRPr>
                <a:solidFill>
                  <a:srgbClr val="6D7381"/>
                </a:solidFill>
              </a:defRPr>
            </a:pPr>
            <a:r>
              <a:rPr lang="de-DE" noProof="0"/>
              <a:t>   </a:t>
            </a:r>
          </a:p>
        </p:txBody>
      </p:sp>
      <p:sp>
        <p:nvSpPr>
          <p:cNvPr id="118" name="Google Shape;19;p1">
            <a:extLst>
              <a:ext uri="{FF2B5EF4-FFF2-40B4-BE49-F238E27FC236}">
                <a16:creationId xmlns:a16="http://schemas.microsoft.com/office/drawing/2014/main" id="{4332814D-701E-C6E4-780C-CE6F44243801}"/>
              </a:ext>
            </a:extLst>
          </p:cNvPr>
          <p:cNvSpPr txBox="1"/>
          <p:nvPr/>
        </p:nvSpPr>
        <p:spPr>
          <a:xfrm>
            <a:off x="2742777" y="1500749"/>
            <a:ext cx="6689329" cy="4259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lvl1pPr algn="ctr">
              <a:lnSpc>
                <a:spcPct val="150000"/>
              </a:lnSpc>
              <a:defRPr sz="1200">
                <a:solidFill>
                  <a:srgbClr val="808080"/>
                </a:solidFill>
              </a:defRPr>
            </a:lvl1pPr>
          </a:lstStyle>
          <a:p>
            <a:endParaRPr lang="de-DE" sz="1600" noProof="0"/>
          </a:p>
        </p:txBody>
      </p:sp>
      <p:sp>
        <p:nvSpPr>
          <p:cNvPr id="130" name="TextBox 129">
            <a:extLst>
              <a:ext uri="{FF2B5EF4-FFF2-40B4-BE49-F238E27FC236}">
                <a16:creationId xmlns:a16="http://schemas.microsoft.com/office/drawing/2014/main" id="{327216E5-E047-3AA4-BC31-9321E2946270}"/>
              </a:ext>
            </a:extLst>
          </p:cNvPr>
          <p:cNvSpPr txBox="1"/>
          <p:nvPr/>
        </p:nvSpPr>
        <p:spPr>
          <a:xfrm>
            <a:off x="3473435" y="2159239"/>
            <a:ext cx="951108" cy="276999"/>
          </a:xfrm>
          <a:prstGeom prst="rect">
            <a:avLst/>
          </a:prstGeom>
          <a:noFill/>
        </p:spPr>
        <p:txBody>
          <a:bodyPr wrap="square" rtlCol="0">
            <a:spAutoFit/>
          </a:bodyPr>
          <a:lstStyle/>
          <a:p>
            <a:pPr algn="ctr"/>
            <a:r>
              <a:rPr lang="de-DE" sz="1200" b="1" noProof="0">
                <a:solidFill>
                  <a:srgbClr val="008080"/>
                </a:solidFill>
                <a:cs typeface="Arial" panose="020B0604020202020204" pitchFamily="34" charset="0"/>
              </a:rPr>
              <a:t>MENTAFY</a:t>
            </a:r>
          </a:p>
        </p:txBody>
      </p:sp>
      <p:sp>
        <p:nvSpPr>
          <p:cNvPr id="138" name="TextBox 137">
            <a:extLst>
              <a:ext uri="{FF2B5EF4-FFF2-40B4-BE49-F238E27FC236}">
                <a16:creationId xmlns:a16="http://schemas.microsoft.com/office/drawing/2014/main" id="{B349632A-2831-1295-D3C6-2502AF87ADDC}"/>
              </a:ext>
            </a:extLst>
          </p:cNvPr>
          <p:cNvSpPr txBox="1"/>
          <p:nvPr/>
        </p:nvSpPr>
        <p:spPr>
          <a:xfrm>
            <a:off x="4600026" y="2159239"/>
            <a:ext cx="951107" cy="276999"/>
          </a:xfrm>
          <a:prstGeom prst="rect">
            <a:avLst/>
          </a:prstGeom>
          <a:noFill/>
        </p:spPr>
        <p:txBody>
          <a:bodyPr wrap="square" rtlCol="0">
            <a:spAutoFit/>
          </a:bodyPr>
          <a:lstStyle/>
          <a:p>
            <a:pPr algn="ctr"/>
            <a:r>
              <a:rPr lang="de-DE" sz="1200" b="1" noProof="0">
                <a:solidFill>
                  <a:srgbClr val="008080"/>
                </a:solidFill>
                <a:cs typeface="Arial" panose="020B0604020202020204" pitchFamily="34" charset="0"/>
              </a:rPr>
              <a:t>TURNITIN</a:t>
            </a:r>
          </a:p>
        </p:txBody>
      </p:sp>
      <p:sp>
        <p:nvSpPr>
          <p:cNvPr id="146" name="TextBox 145">
            <a:extLst>
              <a:ext uri="{FF2B5EF4-FFF2-40B4-BE49-F238E27FC236}">
                <a16:creationId xmlns:a16="http://schemas.microsoft.com/office/drawing/2014/main" id="{3B9791A2-75AD-A7DB-89D3-F6CDCB4A2CF5}"/>
              </a:ext>
            </a:extLst>
          </p:cNvPr>
          <p:cNvSpPr txBox="1"/>
          <p:nvPr/>
        </p:nvSpPr>
        <p:spPr>
          <a:xfrm>
            <a:off x="5800438" y="2159239"/>
            <a:ext cx="1268484" cy="276999"/>
          </a:xfrm>
          <a:prstGeom prst="rect">
            <a:avLst/>
          </a:prstGeom>
          <a:noFill/>
        </p:spPr>
        <p:txBody>
          <a:bodyPr wrap="square" rtlCol="0">
            <a:spAutoFit/>
          </a:bodyPr>
          <a:lstStyle/>
          <a:p>
            <a:pPr algn="ctr"/>
            <a:r>
              <a:rPr lang="de-DE" sz="1200" b="1" noProof="0">
                <a:solidFill>
                  <a:srgbClr val="008080"/>
                </a:solidFill>
                <a:cs typeface="Arial" panose="020B0604020202020204" pitchFamily="34" charset="0"/>
              </a:rPr>
              <a:t>GRAMMARLY</a:t>
            </a:r>
          </a:p>
        </p:txBody>
      </p:sp>
      <p:sp>
        <p:nvSpPr>
          <p:cNvPr id="154" name="TextBox 153">
            <a:extLst>
              <a:ext uri="{FF2B5EF4-FFF2-40B4-BE49-F238E27FC236}">
                <a16:creationId xmlns:a16="http://schemas.microsoft.com/office/drawing/2014/main" id="{60C3640F-AAF0-D790-74F0-7FE4B84559BC}"/>
              </a:ext>
            </a:extLst>
          </p:cNvPr>
          <p:cNvSpPr txBox="1"/>
          <p:nvPr/>
        </p:nvSpPr>
        <p:spPr>
          <a:xfrm>
            <a:off x="7205455" y="2159239"/>
            <a:ext cx="1104736" cy="276999"/>
          </a:xfrm>
          <a:prstGeom prst="rect">
            <a:avLst/>
          </a:prstGeom>
          <a:noFill/>
        </p:spPr>
        <p:txBody>
          <a:bodyPr wrap="square" rtlCol="0">
            <a:spAutoFit/>
          </a:bodyPr>
          <a:lstStyle/>
          <a:p>
            <a:pPr algn="ctr"/>
            <a:r>
              <a:rPr lang="de-DE" sz="1200" b="1" noProof="0">
                <a:solidFill>
                  <a:srgbClr val="008080"/>
                </a:solidFill>
                <a:cs typeface="Arial" panose="020B0604020202020204" pitchFamily="34" charset="0"/>
              </a:rPr>
              <a:t>GPTZERO</a:t>
            </a:r>
          </a:p>
        </p:txBody>
      </p:sp>
      <p:sp>
        <p:nvSpPr>
          <p:cNvPr id="165" name="TextBox 12">
            <a:extLst>
              <a:ext uri="{FF2B5EF4-FFF2-40B4-BE49-F238E27FC236}">
                <a16:creationId xmlns:a16="http://schemas.microsoft.com/office/drawing/2014/main" id="{8B15D99A-3DBF-36EA-C5B8-488460269E94}"/>
              </a:ext>
            </a:extLst>
          </p:cNvPr>
          <p:cNvSpPr txBox="1"/>
          <p:nvPr/>
        </p:nvSpPr>
        <p:spPr>
          <a:xfrm>
            <a:off x="0" y="776176"/>
            <a:ext cx="12192000" cy="5232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3600">
                <a:solidFill>
                  <a:srgbClr val="262626"/>
                </a:solidFill>
                <a:latin typeface="Space Grotesk Bold"/>
                <a:ea typeface="Space Grotesk Bold"/>
                <a:cs typeface="Space Grotesk Bold"/>
                <a:sym typeface="Space Grotesk Bold"/>
              </a:defRPr>
            </a:lvl1pPr>
          </a:lstStyle>
          <a:p>
            <a:r>
              <a:rPr lang="de-DE" sz="2800" b="1" noProof="0">
                <a:solidFill>
                  <a:srgbClr val="008080"/>
                </a:solidFill>
                <a:latin typeface="Inter ExtraBold" panose="02000503000000020004" pitchFamily="2" charset="0"/>
                <a:ea typeface="Inter ExtraBold" panose="02000503000000020004" pitchFamily="2" charset="0"/>
              </a:rPr>
              <a:t>How does Mentafy compare with the competition?</a:t>
            </a:r>
          </a:p>
        </p:txBody>
      </p:sp>
      <p:sp>
        <p:nvSpPr>
          <p:cNvPr id="166" name="Google Shape;937;p16">
            <a:extLst>
              <a:ext uri="{FF2B5EF4-FFF2-40B4-BE49-F238E27FC236}">
                <a16:creationId xmlns:a16="http://schemas.microsoft.com/office/drawing/2014/main" id="{AEC27599-7601-AEB2-DB4C-FECED6106647}"/>
              </a:ext>
            </a:extLst>
          </p:cNvPr>
          <p:cNvSpPr/>
          <p:nvPr/>
        </p:nvSpPr>
        <p:spPr>
          <a:xfrm>
            <a:off x="1232020" y="1348409"/>
            <a:ext cx="9473412" cy="33851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9" tIns="45699" rIns="45699" bIns="45699" numCol="1" anchor="t">
            <a:spAutoFit/>
          </a:bodyPr>
          <a:lstStyle>
            <a:lvl1pPr>
              <a:defRPr sz="2000">
                <a:solidFill>
                  <a:srgbClr val="3F3F3F"/>
                </a:solidFill>
                <a:latin typeface="Space Grotesk Bold"/>
                <a:ea typeface="Space Grotesk Bold"/>
                <a:cs typeface="Space Grotesk Bold"/>
                <a:sym typeface="Space Grotesk Bold"/>
              </a:defRPr>
            </a:lvl1pPr>
          </a:lstStyle>
          <a:p>
            <a:pPr algn="ctr"/>
            <a:r>
              <a:rPr lang="de-DE" sz="1600" noProof="0"/>
              <a:t>Reliably assessing students’ own work</a:t>
            </a:r>
          </a:p>
        </p:txBody>
      </p:sp>
      <p:sp>
        <p:nvSpPr>
          <p:cNvPr id="169" name="Slide Number Placeholder 1">
            <a:extLst>
              <a:ext uri="{FF2B5EF4-FFF2-40B4-BE49-F238E27FC236}">
                <a16:creationId xmlns:a16="http://schemas.microsoft.com/office/drawing/2014/main" id="{BEAAD393-416E-BB83-370F-22117E1D8734}"/>
              </a:ext>
            </a:extLst>
          </p:cNvPr>
          <p:cNvSpPr txBox="1">
            <a:spLocks/>
          </p:cNvSpPr>
          <p:nvPr/>
        </p:nvSpPr>
        <p:spPr>
          <a:xfrm>
            <a:off x="11701068" y="6306271"/>
            <a:ext cx="391981"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endParaRPr lang="de-DE" sz="1200" b="1" noProof="0">
              <a:solidFill>
                <a:srgbClr val="008080"/>
              </a:solidFill>
              <a:latin typeface="Inter ExtraBold" panose="02000503000000020004" pitchFamily="2" charset="0"/>
              <a:ea typeface="Inter ExtraBold" panose="02000503000000020004" pitchFamily="2" charset="0"/>
            </a:endParaRPr>
          </a:p>
        </p:txBody>
      </p:sp>
      <p:sp>
        <p:nvSpPr>
          <p:cNvPr id="2" name="Rectangle: Rounded Corners 68">
            <a:extLst>
              <a:ext uri="{FF2B5EF4-FFF2-40B4-BE49-F238E27FC236}">
                <a16:creationId xmlns:a16="http://schemas.microsoft.com/office/drawing/2014/main" id="{DD2B40DE-4B0B-35AF-A7C0-DFF58D90672C}"/>
              </a:ext>
            </a:extLst>
          </p:cNvPr>
          <p:cNvSpPr>
            <a:spLocks/>
          </p:cNvSpPr>
          <p:nvPr/>
        </p:nvSpPr>
        <p:spPr>
          <a:xfrm>
            <a:off x="1242265" y="3227538"/>
            <a:ext cx="9636530" cy="675890"/>
          </a:xfrm>
          <a:prstGeom prst="roundRect">
            <a:avLst>
              <a:gd name="adj" fmla="val 23766"/>
            </a:avLst>
          </a:prstGeom>
          <a:solidFill>
            <a:srgbClr val="F5F5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lumMod val="50000"/>
                  <a:lumOff val="50000"/>
                </a:schemeClr>
              </a:solidFill>
            </a:endParaRPr>
          </a:p>
        </p:txBody>
      </p:sp>
      <p:sp>
        <p:nvSpPr>
          <p:cNvPr id="4" name="Rectangle: Rounded Corners 68">
            <a:extLst>
              <a:ext uri="{FF2B5EF4-FFF2-40B4-BE49-F238E27FC236}">
                <a16:creationId xmlns:a16="http://schemas.microsoft.com/office/drawing/2014/main" id="{22F716B9-FB8B-0C22-72F2-939D0A8A162E}"/>
              </a:ext>
            </a:extLst>
          </p:cNvPr>
          <p:cNvSpPr>
            <a:spLocks/>
          </p:cNvSpPr>
          <p:nvPr/>
        </p:nvSpPr>
        <p:spPr>
          <a:xfrm>
            <a:off x="1242265" y="4000504"/>
            <a:ext cx="9636530" cy="675890"/>
          </a:xfrm>
          <a:prstGeom prst="roundRect">
            <a:avLst>
              <a:gd name="adj" fmla="val 23766"/>
            </a:avLst>
          </a:prstGeom>
          <a:solidFill>
            <a:srgbClr val="F5F5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lumMod val="50000"/>
                  <a:lumOff val="50000"/>
                </a:schemeClr>
              </a:solidFill>
            </a:endParaRPr>
          </a:p>
        </p:txBody>
      </p:sp>
      <p:sp>
        <p:nvSpPr>
          <p:cNvPr id="119" name="Rectangle: Rounded Corners 68">
            <a:extLst>
              <a:ext uri="{FF2B5EF4-FFF2-40B4-BE49-F238E27FC236}">
                <a16:creationId xmlns:a16="http://schemas.microsoft.com/office/drawing/2014/main" id="{8D6B7F0E-034D-BC44-0821-33EDD899CEBD}"/>
              </a:ext>
            </a:extLst>
          </p:cNvPr>
          <p:cNvSpPr>
            <a:spLocks/>
          </p:cNvSpPr>
          <p:nvPr/>
        </p:nvSpPr>
        <p:spPr>
          <a:xfrm>
            <a:off x="1242264" y="2454572"/>
            <a:ext cx="9636531" cy="675890"/>
          </a:xfrm>
          <a:prstGeom prst="roundRect">
            <a:avLst>
              <a:gd name="adj" fmla="val 23766"/>
            </a:avLst>
          </a:prstGeom>
          <a:solidFill>
            <a:srgbClr val="F5F5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lumMod val="50000"/>
                  <a:lumOff val="50000"/>
                </a:schemeClr>
              </a:solidFill>
            </a:endParaRPr>
          </a:p>
        </p:txBody>
      </p:sp>
      <p:sp>
        <p:nvSpPr>
          <p:cNvPr id="120" name="TextBox 119">
            <a:extLst>
              <a:ext uri="{FF2B5EF4-FFF2-40B4-BE49-F238E27FC236}">
                <a16:creationId xmlns:a16="http://schemas.microsoft.com/office/drawing/2014/main" id="{E84DD660-2350-729A-6F4E-AB0B41B5A079}"/>
              </a:ext>
            </a:extLst>
          </p:cNvPr>
          <p:cNvSpPr txBox="1"/>
          <p:nvPr/>
        </p:nvSpPr>
        <p:spPr>
          <a:xfrm>
            <a:off x="1327751" y="2661712"/>
            <a:ext cx="2071778" cy="338554"/>
          </a:xfrm>
          <a:prstGeom prst="rect">
            <a:avLst/>
          </a:prstGeom>
          <a:noFill/>
        </p:spPr>
        <p:txBody>
          <a:bodyPr wrap="square" rtlCol="0">
            <a:spAutoFit/>
          </a:bodyPr>
          <a:lstStyle/>
          <a:p>
            <a:r>
              <a:rPr lang="de-DE" sz="1600" b="1" noProof="0">
                <a:solidFill>
                  <a:srgbClr val="008080"/>
                </a:solidFill>
                <a:latin typeface="Inter" panose="02000503000000020004" pitchFamily="2" charset="0"/>
                <a:ea typeface="Inter" panose="02000503000000020004" pitchFamily="2" charset="0"/>
                <a:cs typeface="Arial" panose="020B0604020202020204" pitchFamily="34" charset="0"/>
              </a:rPr>
              <a:t>AI transparency</a:t>
            </a:r>
          </a:p>
        </p:txBody>
      </p:sp>
      <p:sp>
        <p:nvSpPr>
          <p:cNvPr id="143" name="TextBox 142">
            <a:extLst>
              <a:ext uri="{FF2B5EF4-FFF2-40B4-BE49-F238E27FC236}">
                <a16:creationId xmlns:a16="http://schemas.microsoft.com/office/drawing/2014/main" id="{00DC111A-6D53-5D7A-2BB2-0CC8DFF7411E}"/>
              </a:ext>
            </a:extLst>
          </p:cNvPr>
          <p:cNvSpPr txBox="1"/>
          <p:nvPr/>
        </p:nvSpPr>
        <p:spPr>
          <a:xfrm>
            <a:off x="4596516" y="2914288"/>
            <a:ext cx="958127"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700" noProof="0"/>
              <a:t>(</a:t>
            </a:r>
            <a:r>
              <a:rPr lang="de-DE" sz="700" noProof="0" err="1"/>
              <a:t>low</a:t>
            </a:r>
            <a:r>
              <a:rPr lang="de-DE" sz="700" noProof="0"/>
              <a:t> </a:t>
            </a:r>
            <a:r>
              <a:rPr lang="de-DE" sz="700" noProof="0" err="1"/>
              <a:t>evidence</a:t>
            </a:r>
            <a:r>
              <a:rPr lang="de-DE" sz="700" noProof="0"/>
              <a:t>)</a:t>
            </a:r>
          </a:p>
        </p:txBody>
      </p:sp>
      <p:sp>
        <p:nvSpPr>
          <p:cNvPr id="151" name="TextBox 150">
            <a:extLst>
              <a:ext uri="{FF2B5EF4-FFF2-40B4-BE49-F238E27FC236}">
                <a16:creationId xmlns:a16="http://schemas.microsoft.com/office/drawing/2014/main" id="{00CD058C-6C56-4A1E-E6FD-25D9BAD21A52}"/>
              </a:ext>
            </a:extLst>
          </p:cNvPr>
          <p:cNvSpPr txBox="1"/>
          <p:nvPr/>
        </p:nvSpPr>
        <p:spPr>
          <a:xfrm>
            <a:off x="5955617" y="2914288"/>
            <a:ext cx="958127"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700" noProof="0"/>
              <a:t>(</a:t>
            </a:r>
            <a:r>
              <a:rPr lang="de-DE" sz="700" noProof="0" err="1"/>
              <a:t>low</a:t>
            </a:r>
            <a:r>
              <a:rPr lang="de-DE" sz="700" noProof="0"/>
              <a:t> </a:t>
            </a:r>
            <a:r>
              <a:rPr lang="de-DE" sz="700" noProof="0" err="1"/>
              <a:t>evidence</a:t>
            </a:r>
            <a:r>
              <a:rPr lang="de-DE" sz="700" noProof="0"/>
              <a:t>)</a:t>
            </a:r>
          </a:p>
        </p:txBody>
      </p:sp>
      <p:sp>
        <p:nvSpPr>
          <p:cNvPr id="159" name="TextBox 158">
            <a:extLst>
              <a:ext uri="{FF2B5EF4-FFF2-40B4-BE49-F238E27FC236}">
                <a16:creationId xmlns:a16="http://schemas.microsoft.com/office/drawing/2014/main" id="{BF8E58E3-EF7A-84F7-DD21-408A263EF203}"/>
              </a:ext>
            </a:extLst>
          </p:cNvPr>
          <p:cNvSpPr txBox="1"/>
          <p:nvPr/>
        </p:nvSpPr>
        <p:spPr>
          <a:xfrm>
            <a:off x="7174529" y="2914288"/>
            <a:ext cx="1166588"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700" noProof="0"/>
              <a:t>(</a:t>
            </a:r>
            <a:r>
              <a:rPr lang="de-DE" sz="700" noProof="0" err="1"/>
              <a:t>low</a:t>
            </a:r>
            <a:r>
              <a:rPr lang="de-DE" sz="700" noProof="0"/>
              <a:t> </a:t>
            </a:r>
            <a:r>
              <a:rPr lang="de-DE" sz="700" noProof="0" err="1"/>
              <a:t>evidence</a:t>
            </a:r>
            <a:r>
              <a:rPr lang="de-DE" sz="700" noProof="0"/>
              <a:t>)</a:t>
            </a:r>
          </a:p>
        </p:txBody>
      </p:sp>
      <p:pic>
        <p:nvPicPr>
          <p:cNvPr id="186" name="Graphic 185">
            <a:extLst>
              <a:ext uri="{FF2B5EF4-FFF2-40B4-BE49-F238E27FC236}">
                <a16:creationId xmlns:a16="http://schemas.microsoft.com/office/drawing/2014/main" id="{AFA15D97-3233-8E62-9AF5-A203203DE1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00503" y="2648761"/>
            <a:ext cx="296972" cy="296972"/>
          </a:xfrm>
          <a:prstGeom prst="rect">
            <a:avLst/>
          </a:prstGeom>
        </p:spPr>
      </p:pic>
      <p:pic>
        <p:nvPicPr>
          <p:cNvPr id="190" name="Graphic 189">
            <a:extLst>
              <a:ext uri="{FF2B5EF4-FFF2-40B4-BE49-F238E27FC236}">
                <a16:creationId xmlns:a16="http://schemas.microsoft.com/office/drawing/2014/main" id="{FBB8D02A-AD0E-1115-1487-12227168B5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7093" y="2638128"/>
            <a:ext cx="296972" cy="296972"/>
          </a:xfrm>
          <a:prstGeom prst="rect">
            <a:avLst/>
          </a:prstGeom>
        </p:spPr>
      </p:pic>
      <p:pic>
        <p:nvPicPr>
          <p:cNvPr id="192" name="Graphic 191">
            <a:extLst>
              <a:ext uri="{FF2B5EF4-FFF2-40B4-BE49-F238E27FC236}">
                <a16:creationId xmlns:a16="http://schemas.microsoft.com/office/drawing/2014/main" id="{599AB0DE-E8BB-B205-38C4-3DE2F8DE41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86194" y="2638128"/>
            <a:ext cx="296972" cy="296972"/>
          </a:xfrm>
          <a:prstGeom prst="rect">
            <a:avLst/>
          </a:prstGeom>
        </p:spPr>
      </p:pic>
      <p:pic>
        <p:nvPicPr>
          <p:cNvPr id="193" name="Graphic 192">
            <a:extLst>
              <a:ext uri="{FF2B5EF4-FFF2-40B4-BE49-F238E27FC236}">
                <a16:creationId xmlns:a16="http://schemas.microsoft.com/office/drawing/2014/main" id="{EF3A7800-3987-2F9C-9B3F-C06D753E7B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9337" y="2638128"/>
            <a:ext cx="296972" cy="296972"/>
          </a:xfrm>
          <a:prstGeom prst="rect">
            <a:avLst/>
          </a:prstGeom>
        </p:spPr>
      </p:pic>
      <p:sp>
        <p:nvSpPr>
          <p:cNvPr id="5" name="Rectangle: Rounded Corners 68">
            <a:extLst>
              <a:ext uri="{FF2B5EF4-FFF2-40B4-BE49-F238E27FC236}">
                <a16:creationId xmlns:a16="http://schemas.microsoft.com/office/drawing/2014/main" id="{34379B48-2564-E232-C80E-27F8AD4EF24D}"/>
              </a:ext>
            </a:extLst>
          </p:cNvPr>
          <p:cNvSpPr>
            <a:spLocks/>
          </p:cNvSpPr>
          <p:nvPr/>
        </p:nvSpPr>
        <p:spPr>
          <a:xfrm>
            <a:off x="1242265" y="4773470"/>
            <a:ext cx="9636530" cy="675890"/>
          </a:xfrm>
          <a:prstGeom prst="roundRect">
            <a:avLst>
              <a:gd name="adj" fmla="val 23766"/>
            </a:avLst>
          </a:prstGeom>
          <a:solidFill>
            <a:srgbClr val="F5F5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lumMod val="50000"/>
                  <a:lumOff val="50000"/>
                </a:schemeClr>
              </a:solidFill>
            </a:endParaRPr>
          </a:p>
        </p:txBody>
      </p:sp>
      <p:sp>
        <p:nvSpPr>
          <p:cNvPr id="6" name="Rectangle: Rounded Corners 68">
            <a:extLst>
              <a:ext uri="{FF2B5EF4-FFF2-40B4-BE49-F238E27FC236}">
                <a16:creationId xmlns:a16="http://schemas.microsoft.com/office/drawing/2014/main" id="{89918680-32D1-0503-DBFE-47F197C41631}"/>
              </a:ext>
            </a:extLst>
          </p:cNvPr>
          <p:cNvSpPr>
            <a:spLocks/>
          </p:cNvSpPr>
          <p:nvPr/>
        </p:nvSpPr>
        <p:spPr>
          <a:xfrm>
            <a:off x="1242265" y="5546438"/>
            <a:ext cx="9636530" cy="675890"/>
          </a:xfrm>
          <a:prstGeom prst="roundRect">
            <a:avLst>
              <a:gd name="adj" fmla="val 23766"/>
            </a:avLst>
          </a:prstGeom>
          <a:solidFill>
            <a:srgbClr val="F5F5F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lumMod val="50000"/>
                  <a:lumOff val="50000"/>
                </a:schemeClr>
              </a:solidFill>
            </a:endParaRPr>
          </a:p>
        </p:txBody>
      </p:sp>
      <p:sp>
        <p:nvSpPr>
          <p:cNvPr id="7" name="TextBox 6">
            <a:extLst>
              <a:ext uri="{FF2B5EF4-FFF2-40B4-BE49-F238E27FC236}">
                <a16:creationId xmlns:a16="http://schemas.microsoft.com/office/drawing/2014/main" id="{18B967AC-4CC8-2423-9D3E-B9FEFDAD3FED}"/>
              </a:ext>
            </a:extLst>
          </p:cNvPr>
          <p:cNvSpPr txBox="1"/>
          <p:nvPr/>
        </p:nvSpPr>
        <p:spPr>
          <a:xfrm>
            <a:off x="9669652" y="2167263"/>
            <a:ext cx="1104736" cy="276999"/>
          </a:xfrm>
          <a:prstGeom prst="rect">
            <a:avLst/>
          </a:prstGeom>
          <a:noFill/>
        </p:spPr>
        <p:txBody>
          <a:bodyPr wrap="square" rtlCol="0">
            <a:spAutoFit/>
          </a:bodyPr>
          <a:lstStyle/>
          <a:p>
            <a:pPr algn="ctr"/>
            <a:r>
              <a:rPr lang="de-DE" sz="1200" b="1" noProof="0">
                <a:solidFill>
                  <a:srgbClr val="008080"/>
                </a:solidFill>
                <a:cs typeface="Arial" panose="020B0604020202020204" pitchFamily="34" charset="0"/>
              </a:rPr>
              <a:t>PLAGAWARE</a:t>
            </a:r>
          </a:p>
        </p:txBody>
      </p:sp>
      <p:sp>
        <p:nvSpPr>
          <p:cNvPr id="3" name="TextBox 2">
            <a:extLst>
              <a:ext uri="{FF2B5EF4-FFF2-40B4-BE49-F238E27FC236}">
                <a16:creationId xmlns:a16="http://schemas.microsoft.com/office/drawing/2014/main" id="{54C423D1-5CF9-D2B1-3EA7-AFB8DC288317}"/>
              </a:ext>
            </a:extLst>
          </p:cNvPr>
          <p:cNvSpPr txBox="1"/>
          <p:nvPr/>
        </p:nvSpPr>
        <p:spPr>
          <a:xfrm>
            <a:off x="8456782" y="2164938"/>
            <a:ext cx="1104736" cy="276999"/>
          </a:xfrm>
          <a:prstGeom prst="rect">
            <a:avLst/>
          </a:prstGeom>
          <a:noFill/>
        </p:spPr>
        <p:txBody>
          <a:bodyPr wrap="square" rtlCol="0">
            <a:spAutoFit/>
          </a:bodyPr>
          <a:lstStyle/>
          <a:p>
            <a:pPr algn="ctr"/>
            <a:r>
              <a:rPr lang="de-DE" sz="1200" b="1" noProof="0">
                <a:solidFill>
                  <a:srgbClr val="008080"/>
                </a:solidFill>
                <a:cs typeface="Arial" panose="020B0604020202020204" pitchFamily="34" charset="0"/>
              </a:rPr>
              <a:t>PANGRAM</a:t>
            </a:r>
          </a:p>
        </p:txBody>
      </p:sp>
      <p:sp>
        <p:nvSpPr>
          <p:cNvPr id="22" name="TextBox 21">
            <a:extLst>
              <a:ext uri="{FF2B5EF4-FFF2-40B4-BE49-F238E27FC236}">
                <a16:creationId xmlns:a16="http://schemas.microsoft.com/office/drawing/2014/main" id="{D5FD4B5C-2CE7-7D81-6628-8D230C31ECA5}"/>
              </a:ext>
            </a:extLst>
          </p:cNvPr>
          <p:cNvSpPr txBox="1"/>
          <p:nvPr/>
        </p:nvSpPr>
        <p:spPr>
          <a:xfrm>
            <a:off x="8400633" y="2919328"/>
            <a:ext cx="1199611"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700" noProof="0"/>
              <a:t>(</a:t>
            </a:r>
            <a:r>
              <a:rPr lang="de-DE" sz="700" noProof="0" err="1"/>
              <a:t>low</a:t>
            </a:r>
            <a:r>
              <a:rPr lang="de-DE" sz="700" noProof="0"/>
              <a:t> </a:t>
            </a:r>
            <a:r>
              <a:rPr lang="de-DE" sz="700" noProof="0" err="1"/>
              <a:t>evidence</a:t>
            </a:r>
            <a:r>
              <a:rPr lang="de-DE" sz="700" noProof="0"/>
              <a:t>)</a:t>
            </a:r>
          </a:p>
        </p:txBody>
      </p:sp>
      <p:pic>
        <p:nvPicPr>
          <p:cNvPr id="23" name="Graphic 22">
            <a:extLst>
              <a:ext uri="{FF2B5EF4-FFF2-40B4-BE49-F238E27FC236}">
                <a16:creationId xmlns:a16="http://schemas.microsoft.com/office/drawing/2014/main" id="{BEF5F257-9A5C-BC2D-8056-10E24381B4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37610" y="2638128"/>
            <a:ext cx="296972" cy="296972"/>
          </a:xfrm>
          <a:prstGeom prst="rect">
            <a:avLst/>
          </a:prstGeom>
        </p:spPr>
      </p:pic>
      <p:sp>
        <p:nvSpPr>
          <p:cNvPr id="24" name="Slide Number Placeholder 1">
            <a:extLst>
              <a:ext uri="{FF2B5EF4-FFF2-40B4-BE49-F238E27FC236}">
                <a16:creationId xmlns:a16="http://schemas.microsoft.com/office/drawing/2014/main" id="{EA707054-D4DB-1F9A-F057-8969251592DF}"/>
              </a:ext>
            </a:extLst>
          </p:cNvPr>
          <p:cNvSpPr txBox="1">
            <a:spLocks/>
          </p:cNvSpPr>
          <p:nvPr/>
        </p:nvSpPr>
        <p:spPr>
          <a:xfrm>
            <a:off x="11544300" y="6321511"/>
            <a:ext cx="390411"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008080"/>
                </a:solidFill>
                <a:latin typeface="Inter ExtraBold" panose="02000503000000020004" pitchFamily="2" charset="0"/>
                <a:ea typeface="Inter ExtraBold" panose="02000503000000020004" pitchFamily="2" charset="0"/>
              </a:rPr>
              <a:pPr/>
              <a:t>18</a:t>
            </a:fld>
            <a:endParaRPr lang="de-DE" sz="1200" b="1" noProof="0">
              <a:solidFill>
                <a:srgbClr val="008080"/>
              </a:solidFill>
              <a:latin typeface="Inter ExtraBold" panose="02000503000000020004" pitchFamily="2" charset="0"/>
              <a:ea typeface="Inter ExtraBold" panose="02000503000000020004" pitchFamily="2" charset="0"/>
            </a:endParaRPr>
          </a:p>
        </p:txBody>
      </p:sp>
      <p:sp>
        <p:nvSpPr>
          <p:cNvPr id="124" name="TextBox 123">
            <a:extLst>
              <a:ext uri="{FF2B5EF4-FFF2-40B4-BE49-F238E27FC236}">
                <a16:creationId xmlns:a16="http://schemas.microsoft.com/office/drawing/2014/main" id="{2178DB2A-8C99-B2B0-F9FD-03C11A01ACBA}"/>
              </a:ext>
            </a:extLst>
          </p:cNvPr>
          <p:cNvSpPr txBox="1"/>
          <p:nvPr/>
        </p:nvSpPr>
        <p:spPr>
          <a:xfrm>
            <a:off x="1327751" y="4033421"/>
            <a:ext cx="2216309" cy="584775"/>
          </a:xfrm>
          <a:prstGeom prst="rect">
            <a:avLst/>
          </a:prstGeom>
          <a:noFill/>
        </p:spPr>
        <p:txBody>
          <a:bodyPr wrap="square" rtlCol="0">
            <a:spAutoFit/>
          </a:bodyPr>
          <a:lstStyle/>
          <a:p>
            <a:r>
              <a:rPr lang="de-DE" sz="1600" b="1" noProof="0">
                <a:solidFill>
                  <a:srgbClr val="008080"/>
                </a:solidFill>
                <a:latin typeface="Inter" panose="02000503000000020004" pitchFamily="2" charset="0"/>
                <a:ea typeface="Inter" panose="02000503000000020004" pitchFamily="2" charset="0"/>
                <a:cs typeface="Arial" panose="020B0604020202020204" pitchFamily="34" charset="0"/>
              </a:rPr>
              <a:t>Evidence from version history</a:t>
            </a:r>
          </a:p>
        </p:txBody>
      </p:sp>
      <p:sp>
        <p:nvSpPr>
          <p:cNvPr id="147" name="TextBox 146">
            <a:extLst>
              <a:ext uri="{FF2B5EF4-FFF2-40B4-BE49-F238E27FC236}">
                <a16:creationId xmlns:a16="http://schemas.microsoft.com/office/drawing/2014/main" id="{55A4EA9C-A47B-32D8-85EE-D6A1C75BC758}"/>
              </a:ext>
            </a:extLst>
          </p:cNvPr>
          <p:cNvSpPr txBox="1"/>
          <p:nvPr/>
        </p:nvSpPr>
        <p:spPr>
          <a:xfrm>
            <a:off x="5658957" y="4140762"/>
            <a:ext cx="1551447"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pic>
        <p:nvPicPr>
          <p:cNvPr id="188" name="Graphic 187">
            <a:extLst>
              <a:ext uri="{FF2B5EF4-FFF2-40B4-BE49-F238E27FC236}">
                <a16:creationId xmlns:a16="http://schemas.microsoft.com/office/drawing/2014/main" id="{1CA41EBB-2737-3092-0C02-17DFD69B74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00503" y="4180819"/>
            <a:ext cx="296972" cy="296972"/>
          </a:xfrm>
          <a:prstGeom prst="rect">
            <a:avLst/>
          </a:prstGeom>
        </p:spPr>
      </p:pic>
      <p:sp>
        <p:nvSpPr>
          <p:cNvPr id="137" name="TextBox 136">
            <a:extLst>
              <a:ext uri="{FF2B5EF4-FFF2-40B4-BE49-F238E27FC236}">
                <a16:creationId xmlns:a16="http://schemas.microsoft.com/office/drawing/2014/main" id="{B81C2E93-9B03-4E14-769D-E90B7CC11265}"/>
              </a:ext>
            </a:extLst>
          </p:cNvPr>
          <p:cNvSpPr txBox="1"/>
          <p:nvPr/>
        </p:nvSpPr>
        <p:spPr>
          <a:xfrm>
            <a:off x="4696658" y="5696622"/>
            <a:ext cx="757843"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145" name="TextBox 144">
            <a:extLst>
              <a:ext uri="{FF2B5EF4-FFF2-40B4-BE49-F238E27FC236}">
                <a16:creationId xmlns:a16="http://schemas.microsoft.com/office/drawing/2014/main" id="{3E63A78F-9B70-EEA7-45FB-A7B9D153AC56}"/>
              </a:ext>
            </a:extLst>
          </p:cNvPr>
          <p:cNvSpPr txBox="1"/>
          <p:nvPr/>
        </p:nvSpPr>
        <p:spPr>
          <a:xfrm>
            <a:off x="5658957" y="5696622"/>
            <a:ext cx="1551447" cy="338554"/>
          </a:xfrm>
          <a:prstGeom prst="rect">
            <a:avLst/>
          </a:prstGeom>
          <a:noFill/>
          <a:effectLst/>
        </p:spPr>
        <p:txBody>
          <a:bodyPr wrap="square" rtlCol="0">
            <a:spAutoFit/>
          </a:bodyPr>
          <a:lstStyle/>
          <a:p>
            <a:pPr algn="ctr"/>
            <a:r>
              <a:rPr lang="de-DE" sz="1600" noProof="0">
                <a:solidFill>
                  <a:srgbClr val="008080"/>
                </a:solidFill>
                <a:cs typeface="Arial" panose="020B0604020202020204" pitchFamily="34" charset="0"/>
              </a:rPr>
              <a:t>-</a:t>
            </a:r>
          </a:p>
        </p:txBody>
      </p:sp>
      <p:sp>
        <p:nvSpPr>
          <p:cNvPr id="153" name="TextBox 152">
            <a:extLst>
              <a:ext uri="{FF2B5EF4-FFF2-40B4-BE49-F238E27FC236}">
                <a16:creationId xmlns:a16="http://schemas.microsoft.com/office/drawing/2014/main" id="{FECE2A3C-0A68-12CE-15EA-32EAD072BED1}"/>
              </a:ext>
            </a:extLst>
          </p:cNvPr>
          <p:cNvSpPr txBox="1"/>
          <p:nvPr/>
        </p:nvSpPr>
        <p:spPr>
          <a:xfrm>
            <a:off x="7205455" y="5696622"/>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9" name="TextBox 8">
            <a:extLst>
              <a:ext uri="{FF2B5EF4-FFF2-40B4-BE49-F238E27FC236}">
                <a16:creationId xmlns:a16="http://schemas.microsoft.com/office/drawing/2014/main" id="{0120A20C-6EC3-21BC-E852-B64BAF11A06A}"/>
              </a:ext>
            </a:extLst>
          </p:cNvPr>
          <p:cNvSpPr txBox="1"/>
          <p:nvPr/>
        </p:nvSpPr>
        <p:spPr>
          <a:xfrm>
            <a:off x="9684835" y="4140000"/>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pic>
        <p:nvPicPr>
          <p:cNvPr id="15" name="Graphic 14">
            <a:extLst>
              <a:ext uri="{FF2B5EF4-FFF2-40B4-BE49-F238E27FC236}">
                <a16:creationId xmlns:a16="http://schemas.microsoft.com/office/drawing/2014/main" id="{FD81229E-CAAE-3F46-0AA5-07A8812846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36793" y="4169344"/>
            <a:ext cx="296972" cy="296972"/>
          </a:xfrm>
          <a:prstGeom prst="rect">
            <a:avLst/>
          </a:prstGeom>
        </p:spPr>
      </p:pic>
      <p:sp>
        <p:nvSpPr>
          <p:cNvPr id="16" name="TextBox 15">
            <a:extLst>
              <a:ext uri="{FF2B5EF4-FFF2-40B4-BE49-F238E27FC236}">
                <a16:creationId xmlns:a16="http://schemas.microsoft.com/office/drawing/2014/main" id="{5F43CF95-534E-8DE5-4E96-0FC35752A3CF}"/>
              </a:ext>
            </a:extLst>
          </p:cNvPr>
          <p:cNvSpPr txBox="1"/>
          <p:nvPr/>
        </p:nvSpPr>
        <p:spPr>
          <a:xfrm>
            <a:off x="4493951" y="4452638"/>
            <a:ext cx="1150021"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700" noProof="0"/>
              <a:t>(</a:t>
            </a:r>
            <a:r>
              <a:rPr lang="de-DE" sz="700" noProof="0" err="1"/>
              <a:t>announced</a:t>
            </a:r>
            <a:r>
              <a:rPr lang="de-DE" sz="700" noProof="0"/>
              <a:t> </a:t>
            </a:r>
            <a:r>
              <a:rPr lang="de-DE" sz="700" noProof="0" err="1"/>
              <a:t>for</a:t>
            </a:r>
            <a:r>
              <a:rPr lang="de-DE" sz="700" noProof="0"/>
              <a:t> Q4 2025)</a:t>
            </a:r>
          </a:p>
        </p:txBody>
      </p:sp>
      <p:pic>
        <p:nvPicPr>
          <p:cNvPr id="17" name="Graphic 16">
            <a:extLst>
              <a:ext uri="{FF2B5EF4-FFF2-40B4-BE49-F238E27FC236}">
                <a16:creationId xmlns:a16="http://schemas.microsoft.com/office/drawing/2014/main" id="{76290E72-463A-1DB2-83CC-7A7410870F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18953" y="4163421"/>
            <a:ext cx="296972" cy="296972"/>
          </a:xfrm>
          <a:prstGeom prst="rect">
            <a:avLst/>
          </a:prstGeom>
        </p:spPr>
      </p:pic>
      <p:sp>
        <p:nvSpPr>
          <p:cNvPr id="18" name="TextBox 17">
            <a:extLst>
              <a:ext uri="{FF2B5EF4-FFF2-40B4-BE49-F238E27FC236}">
                <a16:creationId xmlns:a16="http://schemas.microsoft.com/office/drawing/2014/main" id="{4DFD53A5-1670-133D-80F4-F6E620ABCB4E}"/>
              </a:ext>
            </a:extLst>
          </p:cNvPr>
          <p:cNvSpPr txBox="1"/>
          <p:nvPr/>
        </p:nvSpPr>
        <p:spPr>
          <a:xfrm>
            <a:off x="7191096" y="4426997"/>
            <a:ext cx="1150021"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700" noProof="0"/>
              <a:t>(in </a:t>
            </a:r>
            <a:r>
              <a:rPr lang="de-DE" sz="700" noProof="0" err="1"/>
              <a:t>beta</a:t>
            </a:r>
            <a:r>
              <a:rPr lang="de-DE" sz="700" noProof="0"/>
              <a:t>)</a:t>
            </a:r>
          </a:p>
        </p:txBody>
      </p:sp>
      <p:sp>
        <p:nvSpPr>
          <p:cNvPr id="21" name="TextBox 20">
            <a:extLst>
              <a:ext uri="{FF2B5EF4-FFF2-40B4-BE49-F238E27FC236}">
                <a16:creationId xmlns:a16="http://schemas.microsoft.com/office/drawing/2014/main" id="{DB22F2A3-73BC-33A3-902A-3EDA0BA2E744}"/>
              </a:ext>
            </a:extLst>
          </p:cNvPr>
          <p:cNvSpPr txBox="1"/>
          <p:nvPr/>
        </p:nvSpPr>
        <p:spPr>
          <a:xfrm>
            <a:off x="8433728" y="5696622"/>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26" name="TextBox 25">
            <a:extLst>
              <a:ext uri="{FF2B5EF4-FFF2-40B4-BE49-F238E27FC236}">
                <a16:creationId xmlns:a16="http://schemas.microsoft.com/office/drawing/2014/main" id="{65A98242-8D0A-7961-3DEF-206F8D5D3847}"/>
              </a:ext>
            </a:extLst>
          </p:cNvPr>
          <p:cNvSpPr txBox="1"/>
          <p:nvPr/>
        </p:nvSpPr>
        <p:spPr>
          <a:xfrm>
            <a:off x="8456782" y="4135196"/>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25" name="TextBox 24">
            <a:extLst>
              <a:ext uri="{FF2B5EF4-FFF2-40B4-BE49-F238E27FC236}">
                <a16:creationId xmlns:a16="http://schemas.microsoft.com/office/drawing/2014/main" id="{C466DAFA-C91C-97FD-2E0E-004C9017F5CF}"/>
              </a:ext>
            </a:extLst>
          </p:cNvPr>
          <p:cNvSpPr txBox="1"/>
          <p:nvPr/>
        </p:nvSpPr>
        <p:spPr>
          <a:xfrm>
            <a:off x="1327059" y="3238459"/>
            <a:ext cx="2465691" cy="584775"/>
          </a:xfrm>
          <a:prstGeom prst="rect">
            <a:avLst/>
          </a:prstGeom>
          <a:noFill/>
        </p:spPr>
        <p:txBody>
          <a:bodyPr wrap="square" rtlCol="0">
            <a:spAutoFit/>
          </a:bodyPr>
          <a:lstStyle/>
          <a:p>
            <a:r>
              <a:rPr lang="de-DE" sz="1600" b="1" noProof="0">
                <a:solidFill>
                  <a:srgbClr val="008080"/>
                </a:solidFill>
                <a:latin typeface="Inter" panose="02000503000000020004" pitchFamily="2" charset="0"/>
                <a:ea typeface="Inter" panose="02000503000000020004" pitchFamily="2" charset="0"/>
                <a:cs typeface="Arial" panose="020B0604020202020204" pitchFamily="34" charset="0"/>
              </a:rPr>
              <a:t>Separating AI revision from AI generation</a:t>
            </a:r>
          </a:p>
        </p:txBody>
      </p:sp>
      <p:sp>
        <p:nvSpPr>
          <p:cNvPr id="29" name="TextBox 28">
            <a:extLst>
              <a:ext uri="{FF2B5EF4-FFF2-40B4-BE49-F238E27FC236}">
                <a16:creationId xmlns:a16="http://schemas.microsoft.com/office/drawing/2014/main" id="{35F4DC7B-ACB8-AEBC-4946-5478B65666A4}"/>
              </a:ext>
            </a:extLst>
          </p:cNvPr>
          <p:cNvSpPr txBox="1"/>
          <p:nvPr/>
        </p:nvSpPr>
        <p:spPr>
          <a:xfrm>
            <a:off x="1313205" y="4950700"/>
            <a:ext cx="2216309" cy="338554"/>
          </a:xfrm>
          <a:prstGeom prst="rect">
            <a:avLst/>
          </a:prstGeom>
          <a:noFill/>
        </p:spPr>
        <p:txBody>
          <a:bodyPr wrap="square" rtlCol="0">
            <a:spAutoFit/>
          </a:bodyPr>
          <a:lstStyle/>
          <a:p>
            <a:r>
              <a:rPr lang="de-DE" sz="1600" b="1" noProof="0">
                <a:solidFill>
                  <a:srgbClr val="008080"/>
                </a:solidFill>
                <a:latin typeface="Inter" panose="02000503000000020004" pitchFamily="2" charset="0"/>
                <a:ea typeface="Inter" panose="02000503000000020004" pitchFamily="2" charset="0"/>
                <a:cs typeface="Arial" panose="020B0604020202020204" pitchFamily="34" charset="0"/>
              </a:rPr>
              <a:t>Servers in Germany</a:t>
            </a:r>
          </a:p>
        </p:txBody>
      </p:sp>
      <p:sp>
        <p:nvSpPr>
          <p:cNvPr id="30" name="TextBox 29">
            <a:extLst>
              <a:ext uri="{FF2B5EF4-FFF2-40B4-BE49-F238E27FC236}">
                <a16:creationId xmlns:a16="http://schemas.microsoft.com/office/drawing/2014/main" id="{8D4731B8-C700-C267-8811-99663EEDC389}"/>
              </a:ext>
            </a:extLst>
          </p:cNvPr>
          <p:cNvSpPr txBox="1"/>
          <p:nvPr/>
        </p:nvSpPr>
        <p:spPr>
          <a:xfrm>
            <a:off x="4696658" y="4970884"/>
            <a:ext cx="757843"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31" name="TextBox 30">
            <a:extLst>
              <a:ext uri="{FF2B5EF4-FFF2-40B4-BE49-F238E27FC236}">
                <a16:creationId xmlns:a16="http://schemas.microsoft.com/office/drawing/2014/main" id="{5DB74335-8F80-D9A2-127C-13DD1BAE04B2}"/>
              </a:ext>
            </a:extLst>
          </p:cNvPr>
          <p:cNvSpPr txBox="1"/>
          <p:nvPr/>
        </p:nvSpPr>
        <p:spPr>
          <a:xfrm>
            <a:off x="5658957" y="4970884"/>
            <a:ext cx="1551447" cy="338554"/>
          </a:xfrm>
          <a:prstGeom prst="rect">
            <a:avLst/>
          </a:prstGeom>
          <a:noFill/>
          <a:effectLst/>
        </p:spPr>
        <p:txBody>
          <a:bodyPr wrap="square" rtlCol="0">
            <a:spAutoFit/>
          </a:bodyPr>
          <a:lstStyle/>
          <a:p>
            <a:pPr algn="ctr"/>
            <a:r>
              <a:rPr lang="de-DE" sz="1600" noProof="0">
                <a:solidFill>
                  <a:srgbClr val="008080"/>
                </a:solidFill>
                <a:cs typeface="Arial" panose="020B0604020202020204" pitchFamily="34" charset="0"/>
              </a:rPr>
              <a:t>-</a:t>
            </a:r>
          </a:p>
        </p:txBody>
      </p:sp>
      <p:sp>
        <p:nvSpPr>
          <p:cNvPr id="32" name="TextBox 31">
            <a:extLst>
              <a:ext uri="{FF2B5EF4-FFF2-40B4-BE49-F238E27FC236}">
                <a16:creationId xmlns:a16="http://schemas.microsoft.com/office/drawing/2014/main" id="{AADE9BDB-6B4F-820B-E10E-5AFD6BBFD64F}"/>
              </a:ext>
            </a:extLst>
          </p:cNvPr>
          <p:cNvSpPr txBox="1"/>
          <p:nvPr/>
        </p:nvSpPr>
        <p:spPr>
          <a:xfrm>
            <a:off x="7205455" y="4970884"/>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pic>
        <p:nvPicPr>
          <p:cNvPr id="33" name="Graphic 32">
            <a:extLst>
              <a:ext uri="{FF2B5EF4-FFF2-40B4-BE49-F238E27FC236}">
                <a16:creationId xmlns:a16="http://schemas.microsoft.com/office/drawing/2014/main" id="{336D358D-16D1-6322-0403-14726B52CC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00503" y="4981958"/>
            <a:ext cx="296972" cy="296972"/>
          </a:xfrm>
          <a:prstGeom prst="rect">
            <a:avLst/>
          </a:prstGeom>
        </p:spPr>
      </p:pic>
      <p:sp>
        <p:nvSpPr>
          <p:cNvPr id="34" name="TextBox 33">
            <a:extLst>
              <a:ext uri="{FF2B5EF4-FFF2-40B4-BE49-F238E27FC236}">
                <a16:creationId xmlns:a16="http://schemas.microsoft.com/office/drawing/2014/main" id="{CA7A0C18-4B1C-DD49-6030-6814AF6BD52A}"/>
              </a:ext>
            </a:extLst>
          </p:cNvPr>
          <p:cNvSpPr txBox="1"/>
          <p:nvPr/>
        </p:nvSpPr>
        <p:spPr>
          <a:xfrm>
            <a:off x="8433728" y="4970884"/>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35" name="TextBox 34">
            <a:extLst>
              <a:ext uri="{FF2B5EF4-FFF2-40B4-BE49-F238E27FC236}">
                <a16:creationId xmlns:a16="http://schemas.microsoft.com/office/drawing/2014/main" id="{E567C4A3-44EC-8BE6-E280-D82E43F7E9E6}"/>
              </a:ext>
            </a:extLst>
          </p:cNvPr>
          <p:cNvSpPr txBox="1"/>
          <p:nvPr/>
        </p:nvSpPr>
        <p:spPr>
          <a:xfrm>
            <a:off x="4696658" y="3414932"/>
            <a:ext cx="757843"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36" name="TextBox 35">
            <a:extLst>
              <a:ext uri="{FF2B5EF4-FFF2-40B4-BE49-F238E27FC236}">
                <a16:creationId xmlns:a16="http://schemas.microsoft.com/office/drawing/2014/main" id="{67B92F9C-A8BC-2389-7AE4-8FF96E0A7BF2}"/>
              </a:ext>
            </a:extLst>
          </p:cNvPr>
          <p:cNvSpPr txBox="1"/>
          <p:nvPr/>
        </p:nvSpPr>
        <p:spPr>
          <a:xfrm>
            <a:off x="5658957" y="3414932"/>
            <a:ext cx="1551447" cy="338554"/>
          </a:xfrm>
          <a:prstGeom prst="rect">
            <a:avLst/>
          </a:prstGeom>
          <a:noFill/>
          <a:effectLst/>
        </p:spPr>
        <p:txBody>
          <a:bodyPr wrap="square" rtlCol="0">
            <a:spAutoFit/>
          </a:bodyPr>
          <a:lstStyle/>
          <a:p>
            <a:pPr algn="ctr"/>
            <a:r>
              <a:rPr lang="de-DE" sz="1600" noProof="0">
                <a:solidFill>
                  <a:srgbClr val="008080"/>
                </a:solidFill>
                <a:cs typeface="Arial" panose="020B0604020202020204" pitchFamily="34" charset="0"/>
              </a:rPr>
              <a:t>-</a:t>
            </a:r>
          </a:p>
        </p:txBody>
      </p:sp>
      <p:sp>
        <p:nvSpPr>
          <p:cNvPr id="37" name="TextBox 36">
            <a:extLst>
              <a:ext uri="{FF2B5EF4-FFF2-40B4-BE49-F238E27FC236}">
                <a16:creationId xmlns:a16="http://schemas.microsoft.com/office/drawing/2014/main" id="{B9FB5EAB-8B81-E6A1-5FF8-F350EADEAE82}"/>
              </a:ext>
            </a:extLst>
          </p:cNvPr>
          <p:cNvSpPr txBox="1"/>
          <p:nvPr/>
        </p:nvSpPr>
        <p:spPr>
          <a:xfrm>
            <a:off x="7205455" y="3414932"/>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pic>
        <p:nvPicPr>
          <p:cNvPr id="38" name="Graphic 37">
            <a:extLst>
              <a:ext uri="{FF2B5EF4-FFF2-40B4-BE49-F238E27FC236}">
                <a16:creationId xmlns:a16="http://schemas.microsoft.com/office/drawing/2014/main" id="{D8D5EC83-7BDB-4232-319E-6DD53BA55A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00503" y="3426006"/>
            <a:ext cx="296972" cy="296972"/>
          </a:xfrm>
          <a:prstGeom prst="rect">
            <a:avLst/>
          </a:prstGeom>
        </p:spPr>
      </p:pic>
      <p:sp>
        <p:nvSpPr>
          <p:cNvPr id="39" name="TextBox 38">
            <a:extLst>
              <a:ext uri="{FF2B5EF4-FFF2-40B4-BE49-F238E27FC236}">
                <a16:creationId xmlns:a16="http://schemas.microsoft.com/office/drawing/2014/main" id="{B55F994C-0F08-083A-BAEC-8E7313D26E42}"/>
              </a:ext>
            </a:extLst>
          </p:cNvPr>
          <p:cNvSpPr txBox="1"/>
          <p:nvPr/>
        </p:nvSpPr>
        <p:spPr>
          <a:xfrm>
            <a:off x="8433728" y="3414932"/>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40" name="TextBox 39">
            <a:extLst>
              <a:ext uri="{FF2B5EF4-FFF2-40B4-BE49-F238E27FC236}">
                <a16:creationId xmlns:a16="http://schemas.microsoft.com/office/drawing/2014/main" id="{F1D333D1-76D5-0BD7-96F2-123C2DBE0EC3}"/>
              </a:ext>
            </a:extLst>
          </p:cNvPr>
          <p:cNvSpPr txBox="1"/>
          <p:nvPr/>
        </p:nvSpPr>
        <p:spPr>
          <a:xfrm>
            <a:off x="9669652" y="3400996"/>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41" name="TextBox 40">
            <a:extLst>
              <a:ext uri="{FF2B5EF4-FFF2-40B4-BE49-F238E27FC236}">
                <a16:creationId xmlns:a16="http://schemas.microsoft.com/office/drawing/2014/main" id="{8C67BD6D-046C-2DE1-F0E2-C0425602724B}"/>
              </a:ext>
            </a:extLst>
          </p:cNvPr>
          <p:cNvSpPr txBox="1"/>
          <p:nvPr/>
        </p:nvSpPr>
        <p:spPr>
          <a:xfrm>
            <a:off x="9669652" y="4924284"/>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10" name="TextBox 9">
            <a:extLst>
              <a:ext uri="{FF2B5EF4-FFF2-40B4-BE49-F238E27FC236}">
                <a16:creationId xmlns:a16="http://schemas.microsoft.com/office/drawing/2014/main" id="{A1A8CD4D-B1BA-6721-C56A-84BB98E569AD}"/>
              </a:ext>
            </a:extLst>
          </p:cNvPr>
          <p:cNvSpPr txBox="1"/>
          <p:nvPr/>
        </p:nvSpPr>
        <p:spPr>
          <a:xfrm>
            <a:off x="1325985" y="5637345"/>
            <a:ext cx="2216309" cy="584775"/>
          </a:xfrm>
          <a:prstGeom prst="rect">
            <a:avLst/>
          </a:prstGeom>
          <a:noFill/>
        </p:spPr>
        <p:txBody>
          <a:bodyPr wrap="square" rtlCol="0">
            <a:spAutoFit/>
          </a:bodyPr>
          <a:lstStyle/>
          <a:p>
            <a:r>
              <a:rPr lang="de-DE" sz="1600" b="1" noProof="0">
                <a:solidFill>
                  <a:srgbClr val="008080"/>
                </a:solidFill>
                <a:latin typeface="Inter" panose="02000503000000020004" pitchFamily="2" charset="0"/>
                <a:ea typeface="Inter" panose="02000503000000020004" pitchFamily="2" charset="0"/>
                <a:cs typeface="Arial" panose="020B0604020202020204" pitchFamily="34" charset="0"/>
              </a:rPr>
              <a:t>Research Recorder</a:t>
            </a:r>
          </a:p>
        </p:txBody>
      </p:sp>
      <p:pic>
        <p:nvPicPr>
          <p:cNvPr id="13" name="Graphic 12">
            <a:extLst>
              <a:ext uri="{FF2B5EF4-FFF2-40B4-BE49-F238E27FC236}">
                <a16:creationId xmlns:a16="http://schemas.microsoft.com/office/drawing/2014/main" id="{9ED3F5CC-F961-95AA-F6B4-24D222B496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00503" y="5784852"/>
            <a:ext cx="296972" cy="296972"/>
          </a:xfrm>
          <a:prstGeom prst="rect">
            <a:avLst/>
          </a:prstGeom>
        </p:spPr>
      </p:pic>
      <p:sp>
        <p:nvSpPr>
          <p:cNvPr id="14" name="TextBox 13">
            <a:extLst>
              <a:ext uri="{FF2B5EF4-FFF2-40B4-BE49-F238E27FC236}">
                <a16:creationId xmlns:a16="http://schemas.microsoft.com/office/drawing/2014/main" id="{64855CB8-AD72-8AFE-B296-9890927CDAE5}"/>
              </a:ext>
            </a:extLst>
          </p:cNvPr>
          <p:cNvSpPr txBox="1"/>
          <p:nvPr/>
        </p:nvSpPr>
        <p:spPr>
          <a:xfrm>
            <a:off x="9656261" y="5696622"/>
            <a:ext cx="1104736" cy="338554"/>
          </a:xfrm>
          <a:prstGeom prst="rect">
            <a:avLst/>
          </a:prstGeom>
          <a:noFill/>
        </p:spPr>
        <p:txBody>
          <a:bodyPr wrap="square" rtlCol="0">
            <a:spAutoFit/>
          </a:bodyPr>
          <a:lstStyle/>
          <a:p>
            <a:pPr algn="ctr"/>
            <a:r>
              <a:rPr lang="de-DE" sz="1600" noProof="0">
                <a:solidFill>
                  <a:srgbClr val="008080"/>
                </a:solidFill>
                <a:cs typeface="Arial" panose="020B0604020202020204" pitchFamily="34" charset="0"/>
              </a:rPr>
              <a:t>-</a:t>
            </a:r>
          </a:p>
        </p:txBody>
      </p:sp>
      <p:sp>
        <p:nvSpPr>
          <p:cNvPr id="19" name="TextBox 18">
            <a:extLst>
              <a:ext uri="{FF2B5EF4-FFF2-40B4-BE49-F238E27FC236}">
                <a16:creationId xmlns:a16="http://schemas.microsoft.com/office/drawing/2014/main" id="{642244C7-CDDB-C61B-3073-C6BA6B720DFD}"/>
              </a:ext>
            </a:extLst>
          </p:cNvPr>
          <p:cNvSpPr txBox="1"/>
          <p:nvPr/>
        </p:nvSpPr>
        <p:spPr>
          <a:xfrm>
            <a:off x="782166" y="391443"/>
            <a:ext cx="1961034" cy="307777"/>
          </a:xfrm>
          <a:prstGeom prst="rect">
            <a:avLst/>
          </a:prstGeom>
          <a:noFill/>
        </p:spPr>
        <p:txBody>
          <a:bodyPr wrap="square" rtlCol="0">
            <a:spAutoFit/>
          </a:bodyPr>
          <a:lstStyle/>
          <a:p>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Competition</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20" name="Oval 19">
            <a:extLst>
              <a:ext uri="{FF2B5EF4-FFF2-40B4-BE49-F238E27FC236}">
                <a16:creationId xmlns:a16="http://schemas.microsoft.com/office/drawing/2014/main" id="{9A9D5B58-6EF8-E048-7DC8-DA5894ED5ED8}"/>
              </a:ext>
            </a:extLst>
          </p:cNvPr>
          <p:cNvSpPr/>
          <p:nvPr/>
        </p:nvSpPr>
        <p:spPr>
          <a:xfrm>
            <a:off x="599090" y="479761"/>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rgbClr val="72FFC5"/>
              </a:solidFill>
            </a:endParaRPr>
          </a:p>
        </p:txBody>
      </p:sp>
      <p:pic>
        <p:nvPicPr>
          <p:cNvPr id="27" name="Graphic 26">
            <a:extLst>
              <a:ext uri="{FF2B5EF4-FFF2-40B4-BE49-F238E27FC236}">
                <a16:creationId xmlns:a16="http://schemas.microsoft.com/office/drawing/2014/main" id="{D61E293A-5564-60AF-F686-871AE3FCBD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69766" y="2646979"/>
            <a:ext cx="296972" cy="296972"/>
          </a:xfrm>
          <a:prstGeom prst="rect">
            <a:avLst/>
          </a:prstGeom>
        </p:spPr>
      </p:pic>
      <p:sp>
        <p:nvSpPr>
          <p:cNvPr id="44" name="TextBox 43">
            <a:extLst>
              <a:ext uri="{FF2B5EF4-FFF2-40B4-BE49-F238E27FC236}">
                <a16:creationId xmlns:a16="http://schemas.microsoft.com/office/drawing/2014/main" id="{9D1D75E5-B3CE-AB47-299D-0E71ACAC1E8B}"/>
              </a:ext>
            </a:extLst>
          </p:cNvPr>
          <p:cNvSpPr txBox="1"/>
          <p:nvPr/>
        </p:nvSpPr>
        <p:spPr>
          <a:xfrm>
            <a:off x="9618447" y="2924888"/>
            <a:ext cx="1199611"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de-DE" sz="700" noProof="0"/>
              <a:t>(</a:t>
            </a:r>
            <a:r>
              <a:rPr lang="de-DE" sz="700" noProof="0" err="1"/>
              <a:t>low</a:t>
            </a:r>
            <a:r>
              <a:rPr lang="de-DE" sz="700" noProof="0"/>
              <a:t> </a:t>
            </a:r>
            <a:r>
              <a:rPr lang="de-DE" sz="700" noProof="0" err="1"/>
              <a:t>evidence</a:t>
            </a:r>
            <a:r>
              <a:rPr lang="de-DE" sz="700" noProof="0"/>
              <a:t>)</a:t>
            </a:r>
          </a:p>
        </p:txBody>
      </p:sp>
      <p:pic>
        <p:nvPicPr>
          <p:cNvPr id="46" name="Graphic 45">
            <a:extLst>
              <a:ext uri="{FF2B5EF4-FFF2-40B4-BE49-F238E27FC236}">
                <a16:creationId xmlns:a16="http://schemas.microsoft.com/office/drawing/2014/main" id="{C40DC049-B9C5-2CA9-55C9-22A810C100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69766" y="4972764"/>
            <a:ext cx="296972" cy="296972"/>
          </a:xfrm>
          <a:prstGeom prst="rect">
            <a:avLst/>
          </a:prstGeom>
        </p:spPr>
      </p:pic>
      <p:pic>
        <p:nvPicPr>
          <p:cNvPr id="48" name="Picture 47" descr="A blue and black logo&#10;&#10;AI-generated content may be incorrect.">
            <a:extLst>
              <a:ext uri="{FF2B5EF4-FFF2-40B4-BE49-F238E27FC236}">
                <a16:creationId xmlns:a16="http://schemas.microsoft.com/office/drawing/2014/main" id="{0446FFBC-A66F-69D3-883B-5B4D4FAFC0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Tree>
    <p:extLst>
      <p:ext uri="{BB962C8B-B14F-4D97-AF65-F5344CB8AC3E}">
        <p14:creationId xmlns:p14="http://schemas.microsoft.com/office/powerpoint/2010/main" val="4186085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blue and black logo&#10;&#10;AI-generated content may be incorrect.">
            <a:extLst>
              <a:ext uri="{FF2B5EF4-FFF2-40B4-BE49-F238E27FC236}">
                <a16:creationId xmlns:a16="http://schemas.microsoft.com/office/drawing/2014/main" id="{969B001B-78D6-42B2-19A2-F18C741C3F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3005" y="218040"/>
            <a:ext cx="1179959" cy="310515"/>
          </a:xfrm>
          <a:prstGeom prst="rect">
            <a:avLst/>
          </a:prstGeom>
        </p:spPr>
      </p:pic>
      <p:sp>
        <p:nvSpPr>
          <p:cNvPr id="5" name="Rectangle 15">
            <a:extLst>
              <a:ext uri="{FF2B5EF4-FFF2-40B4-BE49-F238E27FC236}">
                <a16:creationId xmlns:a16="http://schemas.microsoft.com/office/drawing/2014/main" id="{EEE5575A-B1F4-F033-BC1E-14A136D47520}"/>
              </a:ext>
            </a:extLst>
          </p:cNvPr>
          <p:cNvSpPr>
            <a:spLocks/>
          </p:cNvSpPr>
          <p:nvPr/>
        </p:nvSpPr>
        <p:spPr>
          <a:xfrm>
            <a:off x="0" y="3524511"/>
            <a:ext cx="12192000" cy="3333489"/>
          </a:xfrm>
          <a:prstGeom prst="rect">
            <a:avLst/>
          </a:prstGeom>
          <a:solidFill>
            <a:srgbClr val="54AAAA"/>
          </a:solidFill>
          <a:ln w="12700">
            <a:miter lim="400000"/>
          </a:ln>
        </p:spPr>
        <p:txBody>
          <a:bodyPr lIns="45719" rIns="45719" anchor="ctr"/>
          <a:lstStyle/>
          <a:p>
            <a:pPr algn="ctr">
              <a:defRPr>
                <a:solidFill>
                  <a:srgbClr val="FFFFFF"/>
                </a:solidFill>
              </a:defRPr>
            </a:pPr>
            <a:endParaRPr lang="de-DE" noProof="0"/>
          </a:p>
        </p:txBody>
      </p:sp>
      <p:sp>
        <p:nvSpPr>
          <p:cNvPr id="6" name="Freeform 5">
            <a:extLst>
              <a:ext uri="{FF2B5EF4-FFF2-40B4-BE49-F238E27FC236}">
                <a16:creationId xmlns:a16="http://schemas.microsoft.com/office/drawing/2014/main" id="{6C99C985-9085-A8BF-189D-D311863F9A87}"/>
              </a:ext>
            </a:extLst>
          </p:cNvPr>
          <p:cNvSpPr>
            <a:spLocks/>
          </p:cNvSpPr>
          <p:nvPr/>
        </p:nvSpPr>
        <p:spPr>
          <a:xfrm rot="10800000">
            <a:off x="4411624" y="2408890"/>
            <a:ext cx="3358877" cy="3800795"/>
          </a:xfrm>
          <a:custGeom>
            <a:avLst/>
            <a:gdLst>
              <a:gd name="connsiteX0" fmla="*/ 3189152 w 3358877"/>
              <a:gd name="connsiteY0" fmla="*/ 3800795 h 3800795"/>
              <a:gd name="connsiteX1" fmla="*/ 169724 w 3358877"/>
              <a:gd name="connsiteY1" fmla="*/ 3800795 h 3800795"/>
              <a:gd name="connsiteX2" fmla="*/ 0 w 3358877"/>
              <a:gd name="connsiteY2" fmla="*/ 3631071 h 3800795"/>
              <a:gd name="connsiteX3" fmla="*/ 0 w 3358877"/>
              <a:gd name="connsiteY3" fmla="*/ 1755703 h 3800795"/>
              <a:gd name="connsiteX4" fmla="*/ 0 w 3358877"/>
              <a:gd name="connsiteY4" fmla="*/ 1581540 h 3800795"/>
              <a:gd name="connsiteX5" fmla="*/ 0 w 3358877"/>
              <a:gd name="connsiteY5" fmla="*/ 405212 h 3800795"/>
              <a:gd name="connsiteX6" fmla="*/ 1 w 3358877"/>
              <a:gd name="connsiteY6" fmla="*/ 405212 h 3800795"/>
              <a:gd name="connsiteX7" fmla="*/ 1 w 3358877"/>
              <a:gd name="connsiteY7" fmla="*/ 169724 h 3800795"/>
              <a:gd name="connsiteX8" fmla="*/ 169725 w 3358877"/>
              <a:gd name="connsiteY8" fmla="*/ 0 h 3800795"/>
              <a:gd name="connsiteX9" fmla="*/ 3189153 w 3358877"/>
              <a:gd name="connsiteY9" fmla="*/ 0 h 3800795"/>
              <a:gd name="connsiteX10" fmla="*/ 3358877 w 3358877"/>
              <a:gd name="connsiteY10" fmla="*/ 169724 h 3800795"/>
              <a:gd name="connsiteX11" fmla="*/ 3358877 w 3358877"/>
              <a:gd name="connsiteY11" fmla="*/ 2045092 h 3800795"/>
              <a:gd name="connsiteX12" fmla="*/ 3358877 w 3358877"/>
              <a:gd name="connsiteY12" fmla="*/ 2219255 h 3800795"/>
              <a:gd name="connsiteX13" fmla="*/ 3358877 w 3358877"/>
              <a:gd name="connsiteY13" fmla="*/ 3395583 h 3800795"/>
              <a:gd name="connsiteX14" fmla="*/ 3358876 w 3358877"/>
              <a:gd name="connsiteY14" fmla="*/ 3395583 h 3800795"/>
              <a:gd name="connsiteX15" fmla="*/ 3358876 w 3358877"/>
              <a:gd name="connsiteY15" fmla="*/ 3631071 h 3800795"/>
              <a:gd name="connsiteX16" fmla="*/ 3189152 w 3358877"/>
              <a:gd name="connsiteY16" fmla="*/ 3800795 h 38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8877" h="3800795">
                <a:moveTo>
                  <a:pt x="3189152" y="3800795"/>
                </a:moveTo>
                <a:lnTo>
                  <a:pt x="169724" y="3800795"/>
                </a:lnTo>
                <a:cubicBezTo>
                  <a:pt x="75988" y="3800795"/>
                  <a:pt x="0" y="3724807"/>
                  <a:pt x="0" y="3631071"/>
                </a:cubicBezTo>
                <a:lnTo>
                  <a:pt x="0" y="1755703"/>
                </a:lnTo>
                <a:lnTo>
                  <a:pt x="0" y="1581540"/>
                </a:lnTo>
                <a:lnTo>
                  <a:pt x="0" y="405212"/>
                </a:lnTo>
                <a:lnTo>
                  <a:pt x="1" y="405212"/>
                </a:lnTo>
                <a:lnTo>
                  <a:pt x="1" y="169724"/>
                </a:lnTo>
                <a:cubicBezTo>
                  <a:pt x="1" y="75988"/>
                  <a:pt x="75989" y="0"/>
                  <a:pt x="169725" y="0"/>
                </a:cubicBezTo>
                <a:lnTo>
                  <a:pt x="3189153" y="0"/>
                </a:lnTo>
                <a:cubicBezTo>
                  <a:pt x="3282889" y="0"/>
                  <a:pt x="3358877" y="75988"/>
                  <a:pt x="3358877" y="169724"/>
                </a:cubicBezTo>
                <a:lnTo>
                  <a:pt x="3358877" y="2045092"/>
                </a:lnTo>
                <a:lnTo>
                  <a:pt x="3358877" y="2219255"/>
                </a:lnTo>
                <a:lnTo>
                  <a:pt x="3358877" y="3395583"/>
                </a:lnTo>
                <a:lnTo>
                  <a:pt x="3358876" y="3395583"/>
                </a:lnTo>
                <a:lnTo>
                  <a:pt x="3358876" y="3631071"/>
                </a:lnTo>
                <a:cubicBezTo>
                  <a:pt x="3358876" y="3724807"/>
                  <a:pt x="3282888" y="3800795"/>
                  <a:pt x="3189152" y="380079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p>
        </p:txBody>
      </p:sp>
      <p:sp>
        <p:nvSpPr>
          <p:cNvPr id="7" name="Freeform 6">
            <a:extLst>
              <a:ext uri="{FF2B5EF4-FFF2-40B4-BE49-F238E27FC236}">
                <a16:creationId xmlns:a16="http://schemas.microsoft.com/office/drawing/2014/main" id="{8F58C17A-03BC-42E5-E731-E5212EF2120A}"/>
              </a:ext>
            </a:extLst>
          </p:cNvPr>
          <p:cNvSpPr>
            <a:spLocks/>
          </p:cNvSpPr>
          <p:nvPr/>
        </p:nvSpPr>
        <p:spPr>
          <a:xfrm rot="10800000">
            <a:off x="8135132" y="2404604"/>
            <a:ext cx="3358877" cy="3800795"/>
          </a:xfrm>
          <a:custGeom>
            <a:avLst/>
            <a:gdLst>
              <a:gd name="connsiteX0" fmla="*/ 3189152 w 3358877"/>
              <a:gd name="connsiteY0" fmla="*/ 3800795 h 3800795"/>
              <a:gd name="connsiteX1" fmla="*/ 169724 w 3358877"/>
              <a:gd name="connsiteY1" fmla="*/ 3800795 h 3800795"/>
              <a:gd name="connsiteX2" fmla="*/ 0 w 3358877"/>
              <a:gd name="connsiteY2" fmla="*/ 3631071 h 3800795"/>
              <a:gd name="connsiteX3" fmla="*/ 0 w 3358877"/>
              <a:gd name="connsiteY3" fmla="*/ 1755703 h 3800795"/>
              <a:gd name="connsiteX4" fmla="*/ 0 w 3358877"/>
              <a:gd name="connsiteY4" fmla="*/ 1581540 h 3800795"/>
              <a:gd name="connsiteX5" fmla="*/ 0 w 3358877"/>
              <a:gd name="connsiteY5" fmla="*/ 405212 h 3800795"/>
              <a:gd name="connsiteX6" fmla="*/ 1 w 3358877"/>
              <a:gd name="connsiteY6" fmla="*/ 405212 h 3800795"/>
              <a:gd name="connsiteX7" fmla="*/ 1 w 3358877"/>
              <a:gd name="connsiteY7" fmla="*/ 169724 h 3800795"/>
              <a:gd name="connsiteX8" fmla="*/ 169725 w 3358877"/>
              <a:gd name="connsiteY8" fmla="*/ 0 h 3800795"/>
              <a:gd name="connsiteX9" fmla="*/ 3189153 w 3358877"/>
              <a:gd name="connsiteY9" fmla="*/ 0 h 3800795"/>
              <a:gd name="connsiteX10" fmla="*/ 3358877 w 3358877"/>
              <a:gd name="connsiteY10" fmla="*/ 169724 h 3800795"/>
              <a:gd name="connsiteX11" fmla="*/ 3358877 w 3358877"/>
              <a:gd name="connsiteY11" fmla="*/ 2045092 h 3800795"/>
              <a:gd name="connsiteX12" fmla="*/ 3358877 w 3358877"/>
              <a:gd name="connsiteY12" fmla="*/ 2219255 h 3800795"/>
              <a:gd name="connsiteX13" fmla="*/ 3358877 w 3358877"/>
              <a:gd name="connsiteY13" fmla="*/ 3395583 h 3800795"/>
              <a:gd name="connsiteX14" fmla="*/ 3358876 w 3358877"/>
              <a:gd name="connsiteY14" fmla="*/ 3395583 h 3800795"/>
              <a:gd name="connsiteX15" fmla="*/ 3358876 w 3358877"/>
              <a:gd name="connsiteY15" fmla="*/ 3631071 h 3800795"/>
              <a:gd name="connsiteX16" fmla="*/ 3189152 w 3358877"/>
              <a:gd name="connsiteY16" fmla="*/ 3800795 h 38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8877" h="3800795">
                <a:moveTo>
                  <a:pt x="3189152" y="3800795"/>
                </a:moveTo>
                <a:lnTo>
                  <a:pt x="169724" y="3800795"/>
                </a:lnTo>
                <a:cubicBezTo>
                  <a:pt x="75988" y="3800795"/>
                  <a:pt x="0" y="3724807"/>
                  <a:pt x="0" y="3631071"/>
                </a:cubicBezTo>
                <a:lnTo>
                  <a:pt x="0" y="1755703"/>
                </a:lnTo>
                <a:lnTo>
                  <a:pt x="0" y="1581540"/>
                </a:lnTo>
                <a:lnTo>
                  <a:pt x="0" y="405212"/>
                </a:lnTo>
                <a:lnTo>
                  <a:pt x="1" y="405212"/>
                </a:lnTo>
                <a:lnTo>
                  <a:pt x="1" y="169724"/>
                </a:lnTo>
                <a:cubicBezTo>
                  <a:pt x="1" y="75988"/>
                  <a:pt x="75989" y="0"/>
                  <a:pt x="169725" y="0"/>
                </a:cubicBezTo>
                <a:lnTo>
                  <a:pt x="3189153" y="0"/>
                </a:lnTo>
                <a:cubicBezTo>
                  <a:pt x="3282889" y="0"/>
                  <a:pt x="3358877" y="75988"/>
                  <a:pt x="3358877" y="169724"/>
                </a:cubicBezTo>
                <a:lnTo>
                  <a:pt x="3358877" y="2045092"/>
                </a:lnTo>
                <a:lnTo>
                  <a:pt x="3358877" y="2219255"/>
                </a:lnTo>
                <a:lnTo>
                  <a:pt x="3358877" y="3395583"/>
                </a:lnTo>
                <a:lnTo>
                  <a:pt x="3358876" y="3395583"/>
                </a:lnTo>
                <a:lnTo>
                  <a:pt x="3358876" y="3631071"/>
                </a:lnTo>
                <a:cubicBezTo>
                  <a:pt x="3358876" y="3724807"/>
                  <a:pt x="3282888" y="3800795"/>
                  <a:pt x="3189152" y="380079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p>
        </p:txBody>
      </p:sp>
      <p:sp>
        <p:nvSpPr>
          <p:cNvPr id="9" name="Freeform 8">
            <a:extLst>
              <a:ext uri="{FF2B5EF4-FFF2-40B4-BE49-F238E27FC236}">
                <a16:creationId xmlns:a16="http://schemas.microsoft.com/office/drawing/2014/main" id="{CA0EB587-6830-1724-E35E-1DB21EFBA999}"/>
              </a:ext>
            </a:extLst>
          </p:cNvPr>
          <p:cNvSpPr>
            <a:spLocks/>
          </p:cNvSpPr>
          <p:nvPr/>
        </p:nvSpPr>
        <p:spPr>
          <a:xfrm rot="10800000">
            <a:off x="677344" y="2408891"/>
            <a:ext cx="3358877" cy="3800795"/>
          </a:xfrm>
          <a:custGeom>
            <a:avLst/>
            <a:gdLst>
              <a:gd name="connsiteX0" fmla="*/ 3189152 w 3358877"/>
              <a:gd name="connsiteY0" fmla="*/ 3800795 h 3800795"/>
              <a:gd name="connsiteX1" fmla="*/ 169724 w 3358877"/>
              <a:gd name="connsiteY1" fmla="*/ 3800795 h 3800795"/>
              <a:gd name="connsiteX2" fmla="*/ 0 w 3358877"/>
              <a:gd name="connsiteY2" fmla="*/ 3631071 h 3800795"/>
              <a:gd name="connsiteX3" fmla="*/ 0 w 3358877"/>
              <a:gd name="connsiteY3" fmla="*/ 1755703 h 3800795"/>
              <a:gd name="connsiteX4" fmla="*/ 0 w 3358877"/>
              <a:gd name="connsiteY4" fmla="*/ 1581540 h 3800795"/>
              <a:gd name="connsiteX5" fmla="*/ 0 w 3358877"/>
              <a:gd name="connsiteY5" fmla="*/ 405212 h 3800795"/>
              <a:gd name="connsiteX6" fmla="*/ 1 w 3358877"/>
              <a:gd name="connsiteY6" fmla="*/ 405212 h 3800795"/>
              <a:gd name="connsiteX7" fmla="*/ 1 w 3358877"/>
              <a:gd name="connsiteY7" fmla="*/ 169724 h 3800795"/>
              <a:gd name="connsiteX8" fmla="*/ 169725 w 3358877"/>
              <a:gd name="connsiteY8" fmla="*/ 0 h 3800795"/>
              <a:gd name="connsiteX9" fmla="*/ 3189153 w 3358877"/>
              <a:gd name="connsiteY9" fmla="*/ 0 h 3800795"/>
              <a:gd name="connsiteX10" fmla="*/ 3358877 w 3358877"/>
              <a:gd name="connsiteY10" fmla="*/ 169724 h 3800795"/>
              <a:gd name="connsiteX11" fmla="*/ 3358877 w 3358877"/>
              <a:gd name="connsiteY11" fmla="*/ 2045092 h 3800795"/>
              <a:gd name="connsiteX12" fmla="*/ 3358877 w 3358877"/>
              <a:gd name="connsiteY12" fmla="*/ 2219255 h 3800795"/>
              <a:gd name="connsiteX13" fmla="*/ 3358877 w 3358877"/>
              <a:gd name="connsiteY13" fmla="*/ 3395583 h 3800795"/>
              <a:gd name="connsiteX14" fmla="*/ 3358876 w 3358877"/>
              <a:gd name="connsiteY14" fmla="*/ 3395583 h 3800795"/>
              <a:gd name="connsiteX15" fmla="*/ 3358876 w 3358877"/>
              <a:gd name="connsiteY15" fmla="*/ 3631071 h 3800795"/>
              <a:gd name="connsiteX16" fmla="*/ 3189152 w 3358877"/>
              <a:gd name="connsiteY16" fmla="*/ 3800795 h 3800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358877" h="3800795">
                <a:moveTo>
                  <a:pt x="3189152" y="3800795"/>
                </a:moveTo>
                <a:lnTo>
                  <a:pt x="169724" y="3800795"/>
                </a:lnTo>
                <a:cubicBezTo>
                  <a:pt x="75988" y="3800795"/>
                  <a:pt x="0" y="3724807"/>
                  <a:pt x="0" y="3631071"/>
                </a:cubicBezTo>
                <a:lnTo>
                  <a:pt x="0" y="1755703"/>
                </a:lnTo>
                <a:lnTo>
                  <a:pt x="0" y="1581540"/>
                </a:lnTo>
                <a:lnTo>
                  <a:pt x="0" y="405212"/>
                </a:lnTo>
                <a:lnTo>
                  <a:pt x="1" y="405212"/>
                </a:lnTo>
                <a:lnTo>
                  <a:pt x="1" y="169724"/>
                </a:lnTo>
                <a:cubicBezTo>
                  <a:pt x="1" y="75988"/>
                  <a:pt x="75989" y="0"/>
                  <a:pt x="169725" y="0"/>
                </a:cubicBezTo>
                <a:lnTo>
                  <a:pt x="3189153" y="0"/>
                </a:lnTo>
                <a:cubicBezTo>
                  <a:pt x="3282889" y="0"/>
                  <a:pt x="3358877" y="75988"/>
                  <a:pt x="3358877" y="169724"/>
                </a:cubicBezTo>
                <a:lnTo>
                  <a:pt x="3358877" y="2045092"/>
                </a:lnTo>
                <a:lnTo>
                  <a:pt x="3358877" y="2219255"/>
                </a:lnTo>
                <a:lnTo>
                  <a:pt x="3358877" y="3395583"/>
                </a:lnTo>
                <a:lnTo>
                  <a:pt x="3358876" y="3395583"/>
                </a:lnTo>
                <a:lnTo>
                  <a:pt x="3358876" y="3631071"/>
                </a:lnTo>
                <a:cubicBezTo>
                  <a:pt x="3358876" y="3724807"/>
                  <a:pt x="3282888" y="3800795"/>
                  <a:pt x="3189152" y="380079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p>
        </p:txBody>
      </p:sp>
      <p:sp>
        <p:nvSpPr>
          <p:cNvPr id="16" name="Freeform 15">
            <a:extLst>
              <a:ext uri="{FF2B5EF4-FFF2-40B4-BE49-F238E27FC236}">
                <a16:creationId xmlns:a16="http://schemas.microsoft.com/office/drawing/2014/main" id="{9C4FB4E2-9E67-0BB0-B596-4892E0450296}"/>
              </a:ext>
            </a:extLst>
          </p:cNvPr>
          <p:cNvSpPr>
            <a:spLocks/>
          </p:cNvSpPr>
          <p:nvPr/>
        </p:nvSpPr>
        <p:spPr>
          <a:xfrm>
            <a:off x="4416562" y="2803337"/>
            <a:ext cx="3358876" cy="3395583"/>
          </a:xfrm>
          <a:custGeom>
            <a:avLst/>
            <a:gdLst>
              <a:gd name="connsiteX0" fmla="*/ 0 w 3358876"/>
              <a:gd name="connsiteY0" fmla="*/ 0 h 3395583"/>
              <a:gd name="connsiteX1" fmla="*/ 3358876 w 3358876"/>
              <a:gd name="connsiteY1" fmla="*/ 0 h 3395583"/>
              <a:gd name="connsiteX2" fmla="*/ 3358876 w 3358876"/>
              <a:gd name="connsiteY2" fmla="*/ 1176328 h 3395583"/>
              <a:gd name="connsiteX3" fmla="*/ 3358876 w 3358876"/>
              <a:gd name="connsiteY3" fmla="*/ 1350491 h 3395583"/>
              <a:gd name="connsiteX4" fmla="*/ 3358876 w 3358876"/>
              <a:gd name="connsiteY4" fmla="*/ 3225859 h 3395583"/>
              <a:gd name="connsiteX5" fmla="*/ 3189152 w 3358876"/>
              <a:gd name="connsiteY5" fmla="*/ 3395583 h 3395583"/>
              <a:gd name="connsiteX6" fmla="*/ 169724 w 3358876"/>
              <a:gd name="connsiteY6" fmla="*/ 3395583 h 3395583"/>
              <a:gd name="connsiteX7" fmla="*/ 0 w 3358876"/>
              <a:gd name="connsiteY7" fmla="*/ 3225859 h 3395583"/>
              <a:gd name="connsiteX8" fmla="*/ 0 w 3358876"/>
              <a:gd name="connsiteY8" fmla="*/ 1350491 h 3395583"/>
              <a:gd name="connsiteX9" fmla="*/ 0 w 3358876"/>
              <a:gd name="connsiteY9" fmla="*/ 1176328 h 339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58876" h="3395583">
                <a:moveTo>
                  <a:pt x="0" y="0"/>
                </a:moveTo>
                <a:lnTo>
                  <a:pt x="3358876" y="0"/>
                </a:lnTo>
                <a:lnTo>
                  <a:pt x="3358876" y="1176328"/>
                </a:lnTo>
                <a:lnTo>
                  <a:pt x="3358876" y="1350491"/>
                </a:lnTo>
                <a:lnTo>
                  <a:pt x="3358876" y="3225859"/>
                </a:lnTo>
                <a:cubicBezTo>
                  <a:pt x="3358876" y="3319595"/>
                  <a:pt x="3282888" y="3395583"/>
                  <a:pt x="3189152" y="3395583"/>
                </a:cubicBezTo>
                <a:lnTo>
                  <a:pt x="169724" y="3395583"/>
                </a:lnTo>
                <a:cubicBezTo>
                  <a:pt x="75988" y="3395583"/>
                  <a:pt x="0" y="3319595"/>
                  <a:pt x="0" y="3225859"/>
                </a:cubicBezTo>
                <a:lnTo>
                  <a:pt x="0" y="1350491"/>
                </a:lnTo>
                <a:lnTo>
                  <a:pt x="0" y="117632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p>
        </p:txBody>
      </p:sp>
      <p:sp>
        <p:nvSpPr>
          <p:cNvPr id="44" name="Freeform 43">
            <a:extLst>
              <a:ext uri="{FF2B5EF4-FFF2-40B4-BE49-F238E27FC236}">
                <a16:creationId xmlns:a16="http://schemas.microsoft.com/office/drawing/2014/main" id="{B453382C-60BB-1BC3-4292-61A587CB9461}"/>
              </a:ext>
            </a:extLst>
          </p:cNvPr>
          <p:cNvSpPr>
            <a:spLocks/>
          </p:cNvSpPr>
          <p:nvPr/>
        </p:nvSpPr>
        <p:spPr>
          <a:xfrm>
            <a:off x="8156077" y="2814103"/>
            <a:ext cx="3358876" cy="3395583"/>
          </a:xfrm>
          <a:custGeom>
            <a:avLst/>
            <a:gdLst>
              <a:gd name="connsiteX0" fmla="*/ 0 w 3358876"/>
              <a:gd name="connsiteY0" fmla="*/ 0 h 3395583"/>
              <a:gd name="connsiteX1" fmla="*/ 3358876 w 3358876"/>
              <a:gd name="connsiteY1" fmla="*/ 0 h 3395583"/>
              <a:gd name="connsiteX2" fmla="*/ 3358876 w 3358876"/>
              <a:gd name="connsiteY2" fmla="*/ 1176328 h 3395583"/>
              <a:gd name="connsiteX3" fmla="*/ 3358876 w 3358876"/>
              <a:gd name="connsiteY3" fmla="*/ 1350491 h 3395583"/>
              <a:gd name="connsiteX4" fmla="*/ 3358876 w 3358876"/>
              <a:gd name="connsiteY4" fmla="*/ 3225859 h 3395583"/>
              <a:gd name="connsiteX5" fmla="*/ 3189152 w 3358876"/>
              <a:gd name="connsiteY5" fmla="*/ 3395583 h 3395583"/>
              <a:gd name="connsiteX6" fmla="*/ 169724 w 3358876"/>
              <a:gd name="connsiteY6" fmla="*/ 3395583 h 3395583"/>
              <a:gd name="connsiteX7" fmla="*/ 0 w 3358876"/>
              <a:gd name="connsiteY7" fmla="*/ 3225859 h 3395583"/>
              <a:gd name="connsiteX8" fmla="*/ 0 w 3358876"/>
              <a:gd name="connsiteY8" fmla="*/ 1350491 h 3395583"/>
              <a:gd name="connsiteX9" fmla="*/ 0 w 3358876"/>
              <a:gd name="connsiteY9" fmla="*/ 1176328 h 339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58876" h="3395583">
                <a:moveTo>
                  <a:pt x="0" y="0"/>
                </a:moveTo>
                <a:lnTo>
                  <a:pt x="3358876" y="0"/>
                </a:lnTo>
                <a:lnTo>
                  <a:pt x="3358876" y="1176328"/>
                </a:lnTo>
                <a:lnTo>
                  <a:pt x="3358876" y="1350491"/>
                </a:lnTo>
                <a:lnTo>
                  <a:pt x="3358876" y="3225859"/>
                </a:lnTo>
                <a:cubicBezTo>
                  <a:pt x="3358876" y="3319595"/>
                  <a:pt x="3282888" y="3395583"/>
                  <a:pt x="3189152" y="3395583"/>
                </a:cubicBezTo>
                <a:lnTo>
                  <a:pt x="169724" y="3395583"/>
                </a:lnTo>
                <a:cubicBezTo>
                  <a:pt x="75988" y="3395583"/>
                  <a:pt x="0" y="3319595"/>
                  <a:pt x="0" y="3225859"/>
                </a:cubicBezTo>
                <a:lnTo>
                  <a:pt x="0" y="1350491"/>
                </a:lnTo>
                <a:lnTo>
                  <a:pt x="0" y="117632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p>
        </p:txBody>
      </p:sp>
      <p:pic>
        <p:nvPicPr>
          <p:cNvPr id="45" name="Picture 2" descr="Das Logo von KI:edu.nrw">
            <a:hlinkClick r:id="rId4"/>
            <a:extLst>
              <a:ext uri="{FF2B5EF4-FFF2-40B4-BE49-F238E27FC236}">
                <a16:creationId xmlns:a16="http://schemas.microsoft.com/office/drawing/2014/main" id="{90851BBB-E29B-5E17-FF4B-FAB2494FEAA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91011" y="1419862"/>
            <a:ext cx="1131651" cy="56582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8" descr="logo">
            <a:extLst>
              <a:ext uri="{FF2B5EF4-FFF2-40B4-BE49-F238E27FC236}">
                <a16:creationId xmlns:a16="http://schemas.microsoft.com/office/drawing/2014/main" id="{8D1E7796-6318-53E1-1AB5-28D1617D6CD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9390" y="1033903"/>
            <a:ext cx="1687771" cy="471007"/>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Home - EUPHE">
            <a:extLst>
              <a:ext uri="{FF2B5EF4-FFF2-40B4-BE49-F238E27FC236}">
                <a16:creationId xmlns:a16="http://schemas.microsoft.com/office/drawing/2014/main" id="{1DB5CDBD-4D9F-D208-B766-401987D8BB8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33137" y="1479599"/>
            <a:ext cx="969883" cy="415664"/>
          </a:xfrm>
          <a:prstGeom prst="rect">
            <a:avLst/>
          </a:prstGeom>
          <a:noFill/>
          <a:extLst>
            <a:ext uri="{909E8E84-426E-40DD-AFC4-6F175D3DCCD1}">
              <a14:hiddenFill xmlns:a14="http://schemas.microsoft.com/office/drawing/2010/main">
                <a:solidFill>
                  <a:srgbClr val="FFFFFF"/>
                </a:solidFill>
              </a14:hiddenFill>
            </a:ext>
          </a:extLst>
        </p:spPr>
      </p:pic>
      <p:sp>
        <p:nvSpPr>
          <p:cNvPr id="56" name="TextBox 55">
            <a:extLst>
              <a:ext uri="{FF2B5EF4-FFF2-40B4-BE49-F238E27FC236}">
                <a16:creationId xmlns:a16="http://schemas.microsoft.com/office/drawing/2014/main" id="{0DB8905D-447C-D923-1D58-47190EFE776D}"/>
              </a:ext>
            </a:extLst>
          </p:cNvPr>
          <p:cNvSpPr txBox="1">
            <a:spLocks/>
          </p:cNvSpPr>
          <p:nvPr/>
        </p:nvSpPr>
        <p:spPr>
          <a:xfrm>
            <a:off x="809059" y="3244420"/>
            <a:ext cx="3150165" cy="2270109"/>
          </a:xfrm>
          <a:prstGeom prst="rect">
            <a:avLst/>
          </a:prstGeom>
          <a:noFill/>
        </p:spPr>
        <p:txBody>
          <a:bodyPr wrap="square">
            <a:spAutoFit/>
          </a:bodyPr>
          <a:lstStyle>
            <a:defPPr>
              <a:defRPr lang="en-US"/>
            </a:defPPr>
            <a:lvl1pPr>
              <a:lnSpc>
                <a:spcPct val="150000"/>
              </a:lnSpc>
              <a:defRPr sz="1200">
                <a:solidFill>
                  <a:srgbClr val="D0D0CD"/>
                </a:solidFill>
                <a:latin typeface="Mulish" pitchFamily="2" charset="0"/>
                <a:ea typeface="Inter" panose="020B0502030000000004" pitchFamily="34" charset="0"/>
              </a:defRPr>
            </a:lvl1pPr>
            <a:lvl2pPr>
              <a:defRPr/>
            </a:lvl2pPr>
            <a:lvl3pPr>
              <a:defRPr/>
            </a:lvl3pPr>
            <a:lvl4pPr>
              <a:defRPr/>
            </a:lvl4pPr>
            <a:lvl5pPr>
              <a:defRPr/>
            </a:lvl5pPr>
            <a:lvl6pPr>
              <a:defRPr/>
            </a:lvl6pPr>
            <a:lvl7pPr>
              <a:defRPr/>
            </a:lvl7pPr>
            <a:lvl8pPr>
              <a:defRPr/>
            </a:lvl8pPr>
            <a:lvl9pPr>
              <a:defRPr/>
            </a:lvl9pPr>
          </a:lstStyle>
          <a:p>
            <a:pPr marL="109728" indent="-109728" eaLnBrk="1" fontAlgn="auto" hangingPunct="1">
              <a:spcBef>
                <a:spcPts val="0"/>
              </a:spcBef>
              <a:spcAft>
                <a:spcPts val="0"/>
              </a:spcAft>
              <a:buFont typeface="Arial" panose="020B0604020202020204" pitchFamily="34" charset="0"/>
              <a:buChar char="•"/>
              <a:defRPr/>
            </a:pPr>
            <a:r>
              <a:rPr lang="de-DE" sz="1600" noProof="0">
                <a:solidFill>
                  <a:schemeClr val="tx1"/>
                </a:solidFill>
                <a:latin typeface="+mn-lt"/>
                <a:ea typeface="Open Sans" pitchFamily="2" charset="0"/>
                <a:cs typeface="Open Sans" pitchFamily="2" charset="0"/>
              </a:rPr>
              <a:t>Superior, innovative technology (S</a:t>
            </a:r>
            <a:r>
              <a:rPr lang="de-DE" sz="1600" baseline="30000" noProof="0">
                <a:solidFill>
                  <a:schemeClr val="tx1"/>
                </a:solidFill>
                <a:latin typeface="+mn-lt"/>
                <a:ea typeface="Open Sans" pitchFamily="2" charset="0"/>
                <a:cs typeface="Open Sans" pitchFamily="2" charset="0"/>
              </a:rPr>
              <a:t>3</a:t>
            </a:r>
            <a:r>
              <a:rPr lang="de-DE" sz="1600" noProof="0">
                <a:solidFill>
                  <a:schemeClr val="tx1"/>
                </a:solidFill>
                <a:latin typeface="+mn-lt"/>
                <a:ea typeface="Open Sans" pitchFamily="2" charset="0"/>
                <a:cs typeface="Open Sans" pitchFamily="2" charset="0"/>
              </a:rPr>
              <a:t> + writing process)</a:t>
            </a:r>
          </a:p>
          <a:p>
            <a:pPr marL="109728" indent="-109728" eaLnBrk="1" fontAlgn="auto" hangingPunct="1">
              <a:spcBef>
                <a:spcPts val="0"/>
              </a:spcBef>
              <a:spcAft>
                <a:spcPts val="0"/>
              </a:spcAft>
              <a:buFont typeface="Arial" panose="020B0604020202020204" pitchFamily="34" charset="0"/>
              <a:buChar char="•"/>
              <a:defRPr/>
            </a:pPr>
            <a:r>
              <a:rPr lang="de-DE" sz="1600" noProof="0">
                <a:solidFill>
                  <a:schemeClr val="tx1"/>
                </a:solidFill>
                <a:latin typeface="+mn-lt"/>
                <a:ea typeface="Open Sans" pitchFamily="2" charset="0"/>
                <a:cs typeface="Open Sans" pitchFamily="2" charset="0"/>
              </a:rPr>
              <a:t>Minimal effort (just write in Word, LibreOffice, etc.)</a:t>
            </a:r>
          </a:p>
          <a:p>
            <a:pPr marL="109728" indent="-109728" eaLnBrk="1" fontAlgn="auto" hangingPunct="1">
              <a:spcBef>
                <a:spcPts val="0"/>
              </a:spcBef>
              <a:spcAft>
                <a:spcPts val="0"/>
              </a:spcAft>
              <a:buFont typeface="Arial" panose="020B0604020202020204" pitchFamily="34" charset="0"/>
              <a:buChar char="•"/>
              <a:defRPr/>
            </a:pPr>
            <a:r>
              <a:rPr lang="de-DE" sz="1600" b="1" noProof="0">
                <a:solidFill>
                  <a:schemeClr val="tx1"/>
                </a:solidFill>
                <a:latin typeface="+mn-lt"/>
                <a:ea typeface="Open Sans" pitchFamily="2" charset="0"/>
                <a:cs typeface="Open Sans" pitchFamily="2" charset="0"/>
              </a:rPr>
              <a:t>No false accusations of AI misuse</a:t>
            </a:r>
          </a:p>
        </p:txBody>
      </p:sp>
      <p:sp>
        <p:nvSpPr>
          <p:cNvPr id="57" name="TextBox 56">
            <a:extLst>
              <a:ext uri="{FF2B5EF4-FFF2-40B4-BE49-F238E27FC236}">
                <a16:creationId xmlns:a16="http://schemas.microsoft.com/office/drawing/2014/main" id="{53AD373E-B91E-EFCA-805F-E68434D23D0F}"/>
              </a:ext>
            </a:extLst>
          </p:cNvPr>
          <p:cNvSpPr txBox="1">
            <a:spLocks/>
          </p:cNvSpPr>
          <p:nvPr/>
        </p:nvSpPr>
        <p:spPr>
          <a:xfrm>
            <a:off x="4563482" y="3244420"/>
            <a:ext cx="3119708" cy="3662541"/>
          </a:xfrm>
          <a:prstGeom prst="rect">
            <a:avLst/>
          </a:prstGeom>
          <a:noFill/>
        </p:spPr>
        <p:txBody>
          <a:bodyPr wrap="square">
            <a:spAutoFit/>
          </a:bodyPr>
          <a:lstStyle>
            <a:defPPr>
              <a:defRPr lang="en-US"/>
            </a:defPPr>
            <a:lvl1pPr>
              <a:lnSpc>
                <a:spcPct val="150000"/>
              </a:lnSpc>
              <a:defRPr sz="1200">
                <a:solidFill>
                  <a:srgbClr val="D0D0CD"/>
                </a:solidFill>
                <a:latin typeface="Mulish" pitchFamily="2" charset="0"/>
                <a:ea typeface="Inter" panose="020B0502030000000004" pitchFamily="34" charset="0"/>
              </a:defRPr>
            </a:lvl1pPr>
            <a:lvl2pPr>
              <a:defRPr/>
            </a:lvl2pPr>
            <a:lvl3pPr>
              <a:defRPr/>
            </a:lvl3pPr>
            <a:lvl4pPr>
              <a:defRPr/>
            </a:lvl4pPr>
            <a:lvl5pPr>
              <a:defRPr/>
            </a:lvl5pPr>
            <a:lvl6pPr>
              <a:defRPr/>
            </a:lvl6pPr>
            <a:lvl7pPr>
              <a:defRPr/>
            </a:lvl7pPr>
            <a:lvl8pPr>
              <a:defRPr/>
            </a:lvl8pPr>
            <a:lvl9pPr>
              <a:defRPr/>
            </a:lvl9pPr>
          </a:lstStyle>
          <a:p>
            <a:pPr marL="109728" indent="-109728" fontAlgn="base">
              <a:buFont typeface="Arial" panose="020B0604020202020204" pitchFamily="34" charset="0"/>
              <a:buChar char="•"/>
            </a:pPr>
            <a:r>
              <a:rPr lang="de-DE" sz="1600" dirty="0">
                <a:solidFill>
                  <a:srgbClr val="000000"/>
                </a:solidFill>
                <a:latin typeface="+mn-lt"/>
                <a:ea typeface="Open Sans" panose="020B0606030504020204" pitchFamily="34" charset="0"/>
                <a:cs typeface="Open Sans" panose="020B0606030504020204" pitchFamily="34" charset="0"/>
              </a:rPr>
              <a:t>Full </a:t>
            </a:r>
            <a:r>
              <a:rPr lang="de-DE" sz="1600" dirty="0" err="1">
                <a:solidFill>
                  <a:srgbClr val="000000"/>
                </a:solidFill>
                <a:latin typeface="+mn-lt"/>
                <a:ea typeface="Open Sans" panose="020B0606030504020204" pitchFamily="34" charset="0"/>
                <a:cs typeface="Open Sans" panose="020B0606030504020204" pitchFamily="34" charset="0"/>
              </a:rPr>
              <a:t>price</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transparency</a:t>
            </a:r>
            <a:r>
              <a:rPr lang="de-DE" sz="1600" dirty="0">
                <a:solidFill>
                  <a:srgbClr val="000000"/>
                </a:solidFill>
                <a:latin typeface="+mn-lt"/>
                <a:ea typeface="Open Sans" panose="020B0606030504020204" pitchFamily="34" charset="0"/>
                <a:cs typeface="Open Sans" panose="020B0606030504020204" pitchFamily="34" charset="0"/>
              </a:rPr>
              <a:t>: </a:t>
            </a:r>
            <a:br>
              <a:rPr lang="de-DE" sz="1600" dirty="0">
                <a:solidFill>
                  <a:srgbClr val="000000"/>
                </a:solidFill>
                <a:latin typeface="+mn-lt"/>
                <a:ea typeface="Open Sans" panose="020B0606030504020204" pitchFamily="34" charset="0"/>
                <a:cs typeface="Open Sans" panose="020B0606030504020204" pitchFamily="34" charset="0"/>
              </a:rPr>
            </a:br>
            <a:r>
              <a:rPr lang="de-DE" sz="1600" b="1" dirty="0" err="1">
                <a:solidFill>
                  <a:srgbClr val="000000"/>
                </a:solidFill>
                <a:latin typeface="+mn-lt"/>
                <a:ea typeface="Open Sans" panose="020B0606030504020204" pitchFamily="34" charset="0"/>
                <a:cs typeface="Open Sans" panose="020B0606030504020204" pitchFamily="34" charset="0"/>
              </a:rPr>
              <a:t>from</a:t>
            </a:r>
            <a:r>
              <a:rPr lang="de-DE" sz="1600" b="1" dirty="0">
                <a:solidFill>
                  <a:srgbClr val="000000"/>
                </a:solidFill>
                <a:latin typeface="+mn-lt"/>
                <a:ea typeface="Open Sans" panose="020B0606030504020204" pitchFamily="34" charset="0"/>
                <a:cs typeface="Open Sans" panose="020B0606030504020204" pitchFamily="34" charset="0"/>
              </a:rPr>
              <a:t> €1 per </a:t>
            </a:r>
            <a:r>
              <a:rPr lang="de-DE" sz="1600" b="1" dirty="0" err="1">
                <a:solidFill>
                  <a:srgbClr val="000000"/>
                </a:solidFill>
                <a:latin typeface="+mn-lt"/>
                <a:ea typeface="Open Sans" panose="020B0606030504020204" pitchFamily="34" charset="0"/>
                <a:cs typeface="Open Sans" panose="020B0606030504020204" pitchFamily="34" charset="0"/>
              </a:rPr>
              <a:t>student</a:t>
            </a:r>
            <a:r>
              <a:rPr lang="de-DE" sz="1600" b="1" dirty="0">
                <a:solidFill>
                  <a:srgbClr val="000000"/>
                </a:solidFill>
                <a:latin typeface="+mn-lt"/>
                <a:ea typeface="Open Sans" panose="020B0606030504020204" pitchFamily="34" charset="0"/>
                <a:cs typeface="Open Sans" panose="020B0606030504020204" pitchFamily="34" charset="0"/>
              </a:rPr>
              <a:t> per </a:t>
            </a:r>
            <a:r>
              <a:rPr lang="de-DE" sz="1600" b="1" dirty="0" err="1">
                <a:solidFill>
                  <a:srgbClr val="000000"/>
                </a:solidFill>
                <a:latin typeface="+mn-lt"/>
                <a:ea typeface="Open Sans" panose="020B0606030504020204" pitchFamily="34" charset="0"/>
                <a:cs typeface="Open Sans" panose="020B0606030504020204" pitchFamily="34" charset="0"/>
              </a:rPr>
              <a:t>year</a:t>
            </a:r>
            <a:endParaRPr lang="de-DE" sz="1600" b="1" dirty="0">
              <a:solidFill>
                <a:srgbClr val="000000"/>
              </a:solidFill>
              <a:latin typeface="+mn-lt"/>
              <a:ea typeface="Open Sans" panose="020B0606030504020204" pitchFamily="34" charset="0"/>
              <a:cs typeface="Open Sans" panose="020B0606030504020204" pitchFamily="34" charset="0"/>
            </a:endParaRPr>
          </a:p>
          <a:p>
            <a:pPr marL="109728" indent="-109728" fontAlgn="base">
              <a:buFont typeface="Arial" panose="020B0604020202020204" pitchFamily="34" charset="0"/>
              <a:buChar char="•"/>
            </a:pPr>
            <a:r>
              <a:rPr lang="de-DE" sz="1600" dirty="0" err="1">
                <a:solidFill>
                  <a:srgbClr val="000000"/>
                </a:solidFill>
                <a:latin typeface="+mn-lt"/>
                <a:ea typeface="Open Sans" panose="020B0606030504020204" pitchFamily="34" charset="0"/>
                <a:cs typeface="Open Sans" panose="020B0606030504020204" pitchFamily="34" charset="0"/>
              </a:rPr>
              <a:t>No</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unpredictable</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module</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costs</a:t>
            </a:r>
            <a:r>
              <a:rPr lang="de-DE" sz="1600" dirty="0">
                <a:solidFill>
                  <a:srgbClr val="000000"/>
                </a:solidFill>
                <a:latin typeface="+mn-lt"/>
                <a:ea typeface="Open Sans" panose="020B0606030504020204" pitchFamily="34" charset="0"/>
                <a:cs typeface="Open Sans" panose="020B0606030504020204" pitchFamily="34" charset="0"/>
              </a:rPr>
              <a:t>, and easy to </a:t>
            </a:r>
            <a:r>
              <a:rPr lang="de-DE" sz="1600" dirty="0" err="1">
                <a:solidFill>
                  <a:srgbClr val="000000"/>
                </a:solidFill>
                <a:latin typeface="+mn-lt"/>
                <a:ea typeface="Open Sans" panose="020B0606030504020204" pitchFamily="34" charset="0"/>
                <a:cs typeface="Open Sans" panose="020B0606030504020204" pitchFamily="34" charset="0"/>
              </a:rPr>
              <a:t>purchase</a:t>
            </a:r>
            <a:r>
              <a:rPr lang="de-DE" sz="1600" dirty="0">
                <a:solidFill>
                  <a:srgbClr val="000000"/>
                </a:solidFill>
                <a:latin typeface="+mn-lt"/>
                <a:ea typeface="Open Sans" panose="020B0606030504020204" pitchFamily="34" charset="0"/>
                <a:cs typeface="Open Sans" panose="020B0606030504020204" pitchFamily="34" charset="0"/>
              </a:rPr>
              <a:t> at </a:t>
            </a:r>
            <a:r>
              <a:rPr lang="de-DE" sz="1600" dirty="0" err="1">
                <a:solidFill>
                  <a:srgbClr val="000000"/>
                </a:solidFill>
                <a:latin typeface="+mn-lt"/>
                <a:ea typeface="Open Sans" panose="020B0606030504020204" pitchFamily="34" charset="0"/>
                <a:cs typeface="Open Sans" panose="020B0606030504020204" pitchFamily="34" charset="0"/>
              </a:rPr>
              <a:t>department</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level</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too</a:t>
            </a:r>
            <a:r>
              <a:rPr lang="de-DE" sz="1600" dirty="0">
                <a:solidFill>
                  <a:srgbClr val="000000"/>
                </a:solidFill>
                <a:latin typeface="+mn-lt"/>
                <a:ea typeface="Open Sans" panose="020B0606030504020204" pitchFamily="34" charset="0"/>
                <a:cs typeface="Open Sans" panose="020B0606030504020204" pitchFamily="34" charset="0"/>
              </a:rPr>
              <a:t>.</a:t>
            </a:r>
          </a:p>
          <a:p>
            <a:pPr marL="109728" indent="-109728" fontAlgn="base">
              <a:buFont typeface="Arial" panose="020B0604020202020204" pitchFamily="34" charset="0"/>
              <a:buChar char="•"/>
            </a:pPr>
            <a:r>
              <a:rPr lang="de-DE" sz="1600" dirty="0">
                <a:solidFill>
                  <a:srgbClr val="000000"/>
                </a:solidFill>
                <a:latin typeface="+mn-lt"/>
                <a:ea typeface="Open Sans" panose="020B0606030504020204" pitchFamily="34" charset="0"/>
                <a:cs typeface="Open Sans" panose="020B0606030504020204" pitchFamily="34" charset="0"/>
              </a:rPr>
              <a:t>All-in-</a:t>
            </a:r>
            <a:r>
              <a:rPr lang="de-DE" sz="1600" dirty="0" err="1">
                <a:solidFill>
                  <a:srgbClr val="000000"/>
                </a:solidFill>
                <a:latin typeface="+mn-lt"/>
                <a:ea typeface="Open Sans" panose="020B0606030504020204" pitchFamily="34" charset="0"/>
                <a:cs typeface="Open Sans" panose="020B0606030504020204" pitchFamily="34" charset="0"/>
              </a:rPr>
              <a:t>one</a:t>
            </a:r>
            <a:r>
              <a:rPr lang="de-DE" sz="1600" dirty="0">
                <a:solidFill>
                  <a:srgbClr val="000000"/>
                </a:solidFill>
                <a:latin typeface="+mn-lt"/>
                <a:ea typeface="Open Sans" panose="020B0606030504020204" pitchFamily="34" charset="0"/>
                <a:cs typeface="Open Sans" panose="020B0606030504020204" pitchFamily="34" charset="0"/>
              </a:rPr>
              <a:t>: a </a:t>
            </a:r>
            <a:r>
              <a:rPr lang="de-DE" sz="1600" dirty="0" err="1">
                <a:solidFill>
                  <a:srgbClr val="000000"/>
                </a:solidFill>
                <a:latin typeface="+mn-lt"/>
                <a:ea typeface="Open Sans" panose="020B0606030504020204" pitchFamily="34" charset="0"/>
                <a:cs typeface="Open Sans" panose="020B0606030504020204" pitchFamily="34" charset="0"/>
              </a:rPr>
              <a:t>complete</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academic</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integrity</a:t>
            </a:r>
            <a:r>
              <a:rPr lang="de-DE" sz="1600" dirty="0">
                <a:solidFill>
                  <a:srgbClr val="000000"/>
                </a:solidFill>
                <a:latin typeface="+mn-lt"/>
                <a:ea typeface="Open Sans" panose="020B0606030504020204" pitchFamily="34" charset="0"/>
                <a:cs typeface="Open Sans" panose="020B0606030504020204" pitchFamily="34" charset="0"/>
              </a:rPr>
              <a:t> </a:t>
            </a:r>
            <a:r>
              <a:rPr lang="de-DE" sz="1600" dirty="0" err="1">
                <a:solidFill>
                  <a:srgbClr val="000000"/>
                </a:solidFill>
                <a:latin typeface="+mn-lt"/>
                <a:ea typeface="Open Sans" panose="020B0606030504020204" pitchFamily="34" charset="0"/>
                <a:cs typeface="Open Sans" panose="020B0606030504020204" pitchFamily="34" charset="0"/>
              </a:rPr>
              <a:t>suite</a:t>
            </a:r>
            <a:r>
              <a:rPr lang="de-DE" sz="1600" dirty="0">
                <a:solidFill>
                  <a:srgbClr val="000000"/>
                </a:solidFill>
                <a:latin typeface="+mn-lt"/>
                <a:ea typeface="Open Sans" panose="020B0606030504020204" pitchFamily="34" charset="0"/>
                <a:cs typeface="Open Sans" panose="020B0606030504020204" pitchFamily="34" charset="0"/>
              </a:rPr>
              <a:t>.  </a:t>
            </a:r>
          </a:p>
          <a:p>
            <a:pPr marL="109728" indent="-109728" fontAlgn="base">
              <a:buFont typeface="Arial" panose="020B0604020202020204" pitchFamily="34" charset="0"/>
              <a:buChar char="•"/>
            </a:pPr>
            <a:endParaRPr lang="de-DE" sz="1600" dirty="0">
              <a:solidFill>
                <a:srgbClr val="000000"/>
              </a:solidFill>
              <a:latin typeface="+mn-lt"/>
              <a:ea typeface="Open Sans" panose="020B0606030504020204" pitchFamily="34" charset="0"/>
              <a:cs typeface="Open Sans" panose="020B0606030504020204" pitchFamily="34" charset="0"/>
            </a:endParaRPr>
          </a:p>
          <a:p>
            <a:pPr marL="109728" indent="-109728" fontAlgn="base">
              <a:buFont typeface="Arial" panose="020B0604020202020204" pitchFamily="34" charset="0"/>
              <a:buChar char="•"/>
            </a:pPr>
            <a:endParaRPr lang="de-DE" sz="1600" noProof="0" dirty="0">
              <a:solidFill>
                <a:srgbClr val="000000"/>
              </a:solidFill>
              <a:ea typeface="Open Sans" panose="020B0606030504020204" pitchFamily="34" charset="0"/>
              <a:cs typeface="Open Sans" panose="020B0606030504020204" pitchFamily="34" charset="0"/>
            </a:endParaRPr>
          </a:p>
          <a:p>
            <a:pPr lvl="1"/>
            <a:endParaRPr lang="de-DE" sz="1600" noProof="0" dirty="0">
              <a:solidFill>
                <a:srgbClr val="000000"/>
              </a:solidFill>
              <a:latin typeface="+mn-lt"/>
              <a:ea typeface="Open Sans" panose="020B0606030504020204" pitchFamily="34" charset="0"/>
              <a:cs typeface="Open Sans" panose="020B0606030504020204" pitchFamily="34" charset="0"/>
            </a:endParaRPr>
          </a:p>
        </p:txBody>
      </p:sp>
      <p:sp>
        <p:nvSpPr>
          <p:cNvPr id="58" name="TextBox 57">
            <a:extLst>
              <a:ext uri="{FF2B5EF4-FFF2-40B4-BE49-F238E27FC236}">
                <a16:creationId xmlns:a16="http://schemas.microsoft.com/office/drawing/2014/main" id="{D803A568-B957-7EDD-ED19-A70613CA35C0}"/>
              </a:ext>
            </a:extLst>
          </p:cNvPr>
          <p:cNvSpPr txBox="1">
            <a:spLocks/>
          </p:cNvSpPr>
          <p:nvPr/>
        </p:nvSpPr>
        <p:spPr>
          <a:xfrm>
            <a:off x="8308901" y="3244420"/>
            <a:ext cx="3074039" cy="2270109"/>
          </a:xfrm>
          <a:prstGeom prst="rect">
            <a:avLst/>
          </a:prstGeom>
          <a:noFill/>
        </p:spPr>
        <p:txBody>
          <a:bodyPr wrap="square">
            <a:spAutoFit/>
          </a:bodyPr>
          <a:lstStyle>
            <a:defPPr>
              <a:defRPr lang="en-US"/>
            </a:defPPr>
            <a:lvl1pPr>
              <a:lnSpc>
                <a:spcPct val="150000"/>
              </a:lnSpc>
              <a:defRPr sz="1200">
                <a:solidFill>
                  <a:srgbClr val="D0D0CD"/>
                </a:solidFill>
                <a:latin typeface="Mulish" pitchFamily="2" charset="0"/>
                <a:ea typeface="Inter" panose="020B0502030000000004" pitchFamily="34" charset="0"/>
              </a:defRPr>
            </a:lvl1pPr>
            <a:lvl2pPr>
              <a:defRPr/>
            </a:lvl2pPr>
            <a:lvl3pPr>
              <a:defRPr/>
            </a:lvl3pPr>
            <a:lvl4pPr>
              <a:defRPr/>
            </a:lvl4pPr>
            <a:lvl5pPr>
              <a:defRPr/>
            </a:lvl5pPr>
            <a:lvl6pPr>
              <a:defRPr/>
            </a:lvl6pPr>
            <a:lvl7pPr>
              <a:defRPr/>
            </a:lvl7pPr>
            <a:lvl8pPr>
              <a:defRPr/>
            </a:lvl8pPr>
            <a:lvl9pPr>
              <a:defRPr/>
            </a:lvl9pPr>
          </a:lstStyle>
          <a:p>
            <a:pPr marL="109728" indent="-109728" fontAlgn="base">
              <a:buFont typeface="Arial" panose="020B0604020202020204" pitchFamily="34" charset="0"/>
              <a:buChar char="•"/>
            </a:pPr>
            <a:r>
              <a:rPr lang="de-DE" sz="1600" b="1" i="0" u="none" strike="noStrike" noProof="0" dirty="0">
                <a:solidFill>
                  <a:srgbClr val="000000"/>
                </a:solidFill>
                <a:effectLst/>
                <a:latin typeface="+mn-lt"/>
                <a:ea typeface="Open Sans" panose="020B0606030504020204" pitchFamily="34" charset="0"/>
                <a:cs typeface="Open Sans" panose="020B0606030504020204" pitchFamily="34" charset="0"/>
              </a:rPr>
              <a:t>GDPR-</a:t>
            </a:r>
            <a:r>
              <a:rPr lang="de-DE" sz="1600" b="1" i="0" u="none" strike="noStrike" noProof="0" dirty="0" err="1">
                <a:solidFill>
                  <a:srgbClr val="000000"/>
                </a:solidFill>
                <a:effectLst/>
                <a:latin typeface="+mn-lt"/>
                <a:ea typeface="Open Sans" panose="020B0606030504020204" pitchFamily="34" charset="0"/>
                <a:cs typeface="Open Sans" panose="020B0606030504020204" pitchFamily="34" charset="0"/>
              </a:rPr>
              <a:t>compliant</a:t>
            </a:r>
            <a:r>
              <a:rPr lang="de-DE" sz="1600" b="1" i="0" u="none" strike="noStrike" noProof="0" dirty="0">
                <a:solidFill>
                  <a:srgbClr val="000000"/>
                </a:solidFill>
                <a:effectLst/>
                <a:latin typeface="+mn-lt"/>
                <a:ea typeface="Open Sans" panose="020B0606030504020204" pitchFamily="34" charset="0"/>
                <a:cs typeface="Open Sans" panose="020B0606030504020204" pitchFamily="34" charset="0"/>
              </a:rPr>
              <a:t>:</a:t>
            </a:r>
            <a:r>
              <a:rPr lang="de-DE" sz="1600" i="0" u="none" strike="noStrike" noProof="0" dirty="0">
                <a:solidFill>
                  <a:srgbClr val="000000"/>
                </a:solidFill>
                <a:effectLst/>
                <a:latin typeface="+mn-lt"/>
                <a:ea typeface="Open Sans" panose="020B0606030504020204" pitchFamily="34" charset="0"/>
                <a:cs typeface="Open Sans" panose="020B0606030504020204" pitchFamily="34" charset="0"/>
              </a:rPr>
              <a:t> </a:t>
            </a:r>
            <a:r>
              <a:rPr lang="de-DE" sz="1600" i="0" u="none" strike="noStrike" noProof="0" dirty="0" err="1">
                <a:solidFill>
                  <a:srgbClr val="000000"/>
                </a:solidFill>
                <a:effectLst/>
                <a:latin typeface="+mn-lt"/>
                <a:ea typeface="Open Sans" panose="020B0606030504020204" pitchFamily="34" charset="0"/>
                <a:cs typeface="Open Sans" panose="020B0606030504020204" pitchFamily="34" charset="0"/>
              </a:rPr>
              <a:t>designed</a:t>
            </a:r>
            <a:r>
              <a:rPr lang="de-DE" sz="1600" i="0" u="none" strike="noStrike" noProof="0" dirty="0">
                <a:solidFill>
                  <a:srgbClr val="000000"/>
                </a:solidFill>
                <a:effectLst/>
                <a:latin typeface="+mn-lt"/>
                <a:ea typeface="Open Sans" panose="020B0606030504020204" pitchFamily="34" charset="0"/>
                <a:cs typeface="Open Sans" panose="020B0606030504020204" pitchFamily="34" charset="0"/>
              </a:rPr>
              <a:t> for </a:t>
            </a:r>
            <a:r>
              <a:rPr lang="de-DE" sz="1600" i="0" u="none" strike="noStrike" noProof="0" dirty="0" err="1">
                <a:solidFill>
                  <a:srgbClr val="000000"/>
                </a:solidFill>
                <a:effectLst/>
                <a:latin typeface="+mn-lt"/>
                <a:ea typeface="Open Sans" panose="020B0606030504020204" pitchFamily="34" charset="0"/>
                <a:cs typeface="Open Sans" panose="020B0606030504020204" pitchFamily="34" charset="0"/>
              </a:rPr>
              <a:t>data</a:t>
            </a:r>
            <a:r>
              <a:rPr lang="de-DE" sz="1600" i="0" u="none" strike="noStrike" noProof="0" dirty="0">
                <a:solidFill>
                  <a:srgbClr val="000000"/>
                </a:solidFill>
                <a:effectLst/>
                <a:latin typeface="+mn-lt"/>
                <a:ea typeface="Open Sans" panose="020B0606030504020204" pitchFamily="34" charset="0"/>
                <a:cs typeface="Open Sans" panose="020B0606030504020204" pitchFamily="34" charset="0"/>
              </a:rPr>
              <a:t> </a:t>
            </a:r>
            <a:r>
              <a:rPr lang="de-DE" sz="1600" i="0" u="none" strike="noStrike" noProof="0" dirty="0" err="1">
                <a:solidFill>
                  <a:srgbClr val="000000"/>
                </a:solidFill>
                <a:effectLst/>
                <a:latin typeface="+mn-lt"/>
                <a:ea typeface="Open Sans" panose="020B0606030504020204" pitchFamily="34" charset="0"/>
                <a:cs typeface="Open Sans" panose="020B0606030504020204" pitchFamily="34" charset="0"/>
              </a:rPr>
              <a:t>minimization</a:t>
            </a:r>
            <a:r>
              <a:rPr lang="de-DE" sz="1600" i="0" u="none" strike="noStrike" noProof="0" dirty="0">
                <a:solidFill>
                  <a:srgbClr val="000000"/>
                </a:solidFill>
                <a:effectLst/>
                <a:latin typeface="+mn-lt"/>
                <a:ea typeface="Open Sans" panose="020B0606030504020204" pitchFamily="34" charset="0"/>
                <a:cs typeface="Open Sans" panose="020B0606030504020204" pitchFamily="34" charset="0"/>
              </a:rPr>
              <a:t>, </a:t>
            </a:r>
            <a:r>
              <a:rPr lang="de-DE" sz="1600" b="0" i="0" u="none" strike="noStrike" noProof="0" dirty="0" err="1">
                <a:solidFill>
                  <a:srgbClr val="000000"/>
                </a:solidFill>
                <a:effectLst/>
                <a:latin typeface="+mn-lt"/>
                <a:ea typeface="Open Sans" panose="020B0606030504020204" pitchFamily="34" charset="0"/>
                <a:cs typeface="Open Sans" panose="020B0606030504020204" pitchFamily="34" charset="0"/>
              </a:rPr>
              <a:t>servers</a:t>
            </a:r>
            <a:r>
              <a:rPr lang="de-DE" sz="1600" b="0" i="0" u="none" strike="noStrike" noProof="0" dirty="0">
                <a:solidFill>
                  <a:srgbClr val="000000"/>
                </a:solidFill>
                <a:effectLst/>
                <a:latin typeface="+mn-lt"/>
                <a:ea typeface="Open Sans" panose="020B0606030504020204" pitchFamily="34" charset="0"/>
                <a:cs typeface="Open Sans" panose="020B0606030504020204" pitchFamily="34" charset="0"/>
              </a:rPr>
              <a:t> in Germany</a:t>
            </a:r>
          </a:p>
          <a:p>
            <a:pPr marL="109728" indent="-109728" fontAlgn="base">
              <a:buFont typeface="Arial" panose="020B0604020202020204" pitchFamily="34" charset="0"/>
              <a:buChar char="•"/>
            </a:pPr>
            <a:r>
              <a:rPr lang="de-DE" sz="1600" noProof="0" dirty="0">
                <a:solidFill>
                  <a:srgbClr val="000000"/>
                </a:solidFill>
                <a:latin typeface="+mn-lt"/>
                <a:ea typeface="Open Sans" panose="020B0606030504020204" pitchFamily="34" charset="0"/>
                <a:cs typeface="Open Sans" panose="020B0606030504020204" pitchFamily="34" charset="0"/>
              </a:rPr>
              <a:t>Assessment </a:t>
            </a:r>
            <a:r>
              <a:rPr lang="de-DE" sz="1600" noProof="0" dirty="0" err="1">
                <a:solidFill>
                  <a:srgbClr val="000000"/>
                </a:solidFill>
                <a:latin typeface="+mn-lt"/>
                <a:ea typeface="Open Sans" panose="020B0606030504020204" pitchFamily="34" charset="0"/>
                <a:cs typeface="Open Sans" panose="020B0606030504020204" pitchFamily="34" charset="0"/>
              </a:rPr>
              <a:t>policy</a:t>
            </a:r>
            <a:r>
              <a:rPr lang="de-DE" sz="1600" noProof="0" dirty="0">
                <a:solidFill>
                  <a:srgbClr val="000000"/>
                </a:solidFill>
                <a:latin typeface="+mn-lt"/>
                <a:ea typeface="Open Sans" panose="020B0606030504020204" pitchFamily="34" charset="0"/>
                <a:cs typeface="Open Sans" panose="020B0606030504020204" pitchFamily="34" charset="0"/>
              </a:rPr>
              <a:t> </a:t>
            </a:r>
            <a:r>
              <a:rPr lang="de-DE" sz="1600" noProof="0" dirty="0" err="1">
                <a:solidFill>
                  <a:srgbClr val="000000"/>
                </a:solidFill>
                <a:latin typeface="+mn-lt"/>
                <a:ea typeface="Open Sans" panose="020B0606030504020204" pitchFamily="34" charset="0"/>
                <a:cs typeface="Open Sans" panose="020B0606030504020204" pitchFamily="34" charset="0"/>
              </a:rPr>
              <a:t>changes</a:t>
            </a:r>
            <a:r>
              <a:rPr lang="de-DE" sz="1600" noProof="0" dirty="0">
                <a:solidFill>
                  <a:srgbClr val="000000"/>
                </a:solidFill>
                <a:latin typeface="+mn-lt"/>
                <a:ea typeface="Open Sans" panose="020B0606030504020204" pitchFamily="34" charset="0"/>
                <a:cs typeface="Open Sans" panose="020B0606030504020204" pitchFamily="34" charset="0"/>
              </a:rPr>
              <a:t> just like for </a:t>
            </a:r>
            <a:r>
              <a:rPr lang="de-DE" sz="1600" noProof="0" dirty="0" err="1">
                <a:solidFill>
                  <a:srgbClr val="000000"/>
                </a:solidFill>
                <a:latin typeface="+mn-lt"/>
                <a:ea typeface="Open Sans" panose="020B0606030504020204" pitchFamily="34" charset="0"/>
                <a:cs typeface="Open Sans" panose="020B0606030504020204" pitchFamily="34" charset="0"/>
              </a:rPr>
              <a:t>plagiarism</a:t>
            </a:r>
            <a:r>
              <a:rPr lang="de-DE" sz="1600" noProof="0" dirty="0">
                <a:solidFill>
                  <a:srgbClr val="000000"/>
                </a:solidFill>
                <a:latin typeface="+mn-lt"/>
                <a:ea typeface="Open Sans" panose="020B0606030504020204" pitchFamily="34" charset="0"/>
                <a:cs typeface="Open Sans" panose="020B0606030504020204" pitchFamily="34" charset="0"/>
              </a:rPr>
              <a:t> </a:t>
            </a:r>
            <a:r>
              <a:rPr lang="de-DE" sz="1600" noProof="0" dirty="0" err="1">
                <a:solidFill>
                  <a:srgbClr val="000000"/>
                </a:solidFill>
                <a:latin typeface="+mn-lt"/>
                <a:ea typeface="Open Sans" panose="020B0606030504020204" pitchFamily="34" charset="0"/>
                <a:cs typeface="Open Sans" panose="020B0606030504020204" pitchFamily="34" charset="0"/>
              </a:rPr>
              <a:t>checks</a:t>
            </a:r>
            <a:endParaRPr lang="de-DE" sz="1600" noProof="0" dirty="0">
              <a:solidFill>
                <a:srgbClr val="000000"/>
              </a:solidFill>
              <a:latin typeface="+mn-lt"/>
              <a:ea typeface="Open Sans" panose="020B0606030504020204" pitchFamily="34" charset="0"/>
              <a:cs typeface="Open Sans" panose="020B0606030504020204" pitchFamily="34" charset="0"/>
            </a:endParaRPr>
          </a:p>
          <a:p>
            <a:pPr marL="109728" indent="-109728" fontAlgn="base">
              <a:buFont typeface="Arial" panose="020B0604020202020204" pitchFamily="34" charset="0"/>
              <a:buChar char="•"/>
            </a:pPr>
            <a:r>
              <a:rPr lang="de-DE" sz="1600" noProof="0" dirty="0">
                <a:solidFill>
                  <a:srgbClr val="000000"/>
                </a:solidFill>
                <a:latin typeface="+mn-lt"/>
                <a:ea typeface="Open Sans" panose="020B0606030504020204" pitchFamily="34" charset="0"/>
                <a:cs typeface="Open Sans" panose="020B0606030504020204" pitchFamily="34" charset="0"/>
              </a:rPr>
              <a:t>Easy </a:t>
            </a:r>
            <a:r>
              <a:rPr lang="de-DE" sz="1600" noProof="0" dirty="0" err="1">
                <a:solidFill>
                  <a:srgbClr val="000000"/>
                </a:solidFill>
                <a:latin typeface="+mn-lt"/>
                <a:ea typeface="Open Sans" panose="020B0606030504020204" pitchFamily="34" charset="0"/>
                <a:cs typeface="Open Sans" panose="020B0606030504020204" pitchFamily="34" charset="0"/>
              </a:rPr>
              <a:t>integration</a:t>
            </a:r>
            <a:r>
              <a:rPr lang="de-DE" sz="1600" noProof="0" dirty="0">
                <a:solidFill>
                  <a:srgbClr val="000000"/>
                </a:solidFill>
                <a:latin typeface="+mn-lt"/>
                <a:ea typeface="Open Sans" panose="020B0606030504020204" pitchFamily="34" charset="0"/>
                <a:cs typeface="Open Sans" panose="020B0606030504020204" pitchFamily="34" charset="0"/>
              </a:rPr>
              <a:t> </a:t>
            </a:r>
            <a:br>
              <a:rPr lang="de-DE" sz="1600" b="1" noProof="0" dirty="0">
                <a:solidFill>
                  <a:srgbClr val="000000"/>
                </a:solidFill>
                <a:latin typeface="+mj-lt"/>
                <a:ea typeface="Open Sans" panose="020B0606030504020204" pitchFamily="34" charset="0"/>
                <a:cs typeface="Open Sans" panose="020B0606030504020204" pitchFamily="34" charset="0"/>
              </a:rPr>
            </a:br>
            <a:r>
              <a:rPr lang="de-DE" sz="1600" noProof="0" dirty="0">
                <a:solidFill>
                  <a:srgbClr val="000000"/>
                </a:solidFill>
                <a:latin typeface="+mj-lt"/>
                <a:ea typeface="Open Sans" panose="020B0606030504020204" pitchFamily="34" charset="0"/>
                <a:cs typeface="Open Sans" panose="020B0606030504020204" pitchFamily="34" charset="0"/>
              </a:rPr>
              <a:t>(e.g. </a:t>
            </a:r>
            <a:r>
              <a:rPr lang="de-DE" sz="1600" noProof="0" dirty="0" err="1">
                <a:solidFill>
                  <a:srgbClr val="000000"/>
                </a:solidFill>
                <a:latin typeface="+mj-lt"/>
                <a:ea typeface="Open Sans" panose="020B0606030504020204" pitchFamily="34" charset="0"/>
                <a:cs typeface="Open Sans" panose="020B0606030504020204" pitchFamily="34" charset="0"/>
              </a:rPr>
              <a:t>single</a:t>
            </a:r>
            <a:r>
              <a:rPr lang="de-DE" sz="1600" noProof="0" dirty="0">
                <a:solidFill>
                  <a:srgbClr val="000000"/>
                </a:solidFill>
                <a:latin typeface="+mj-lt"/>
                <a:ea typeface="Open Sans" panose="020B0606030504020204" pitchFamily="34" charset="0"/>
                <a:cs typeface="Open Sans" panose="020B0606030504020204" pitchFamily="34" charset="0"/>
              </a:rPr>
              <a:t> </a:t>
            </a:r>
            <a:r>
              <a:rPr lang="de-DE" sz="1600" noProof="0" dirty="0" err="1">
                <a:solidFill>
                  <a:srgbClr val="000000"/>
                </a:solidFill>
                <a:latin typeface="+mj-lt"/>
                <a:ea typeface="Open Sans" panose="020B0606030504020204" pitchFamily="34" charset="0"/>
                <a:cs typeface="Open Sans" panose="020B0606030504020204" pitchFamily="34" charset="0"/>
              </a:rPr>
              <a:t>sign</a:t>
            </a:r>
            <a:r>
              <a:rPr lang="de-DE" sz="1600" noProof="0" dirty="0">
                <a:solidFill>
                  <a:srgbClr val="000000"/>
                </a:solidFill>
                <a:latin typeface="+mj-lt"/>
                <a:ea typeface="Open Sans" panose="020B0606030504020204" pitchFamily="34" charset="0"/>
                <a:cs typeface="Open Sans" panose="020B0606030504020204" pitchFamily="34" charset="0"/>
              </a:rPr>
              <a:t>-on, LMS)</a:t>
            </a:r>
            <a:endParaRPr lang="de-DE" sz="1600" noProof="0" dirty="0">
              <a:solidFill>
                <a:srgbClr val="000000"/>
              </a:solidFill>
              <a:latin typeface="+mn-lt"/>
              <a:ea typeface="Open Sans" panose="020B0606030504020204" pitchFamily="34" charset="0"/>
              <a:cs typeface="Open Sans" panose="020B0606030504020204" pitchFamily="34" charset="0"/>
            </a:endParaRPr>
          </a:p>
        </p:txBody>
      </p:sp>
      <p:sp>
        <p:nvSpPr>
          <p:cNvPr id="63" name="Freeform 62">
            <a:extLst>
              <a:ext uri="{FF2B5EF4-FFF2-40B4-BE49-F238E27FC236}">
                <a16:creationId xmlns:a16="http://schemas.microsoft.com/office/drawing/2014/main" id="{7BF0852A-E00A-A96F-511D-0F05D2CA7AE2}"/>
              </a:ext>
            </a:extLst>
          </p:cNvPr>
          <p:cNvSpPr>
            <a:spLocks/>
          </p:cNvSpPr>
          <p:nvPr/>
        </p:nvSpPr>
        <p:spPr>
          <a:xfrm>
            <a:off x="677344" y="2418943"/>
            <a:ext cx="3358877" cy="737198"/>
          </a:xfrm>
          <a:custGeom>
            <a:avLst/>
            <a:gdLst>
              <a:gd name="connsiteX0" fmla="*/ 169725 w 3358877"/>
              <a:gd name="connsiteY0" fmla="*/ 0 h 737198"/>
              <a:gd name="connsiteX1" fmla="*/ 3189153 w 3358877"/>
              <a:gd name="connsiteY1" fmla="*/ 0 h 737198"/>
              <a:gd name="connsiteX2" fmla="*/ 3358877 w 3358877"/>
              <a:gd name="connsiteY2" fmla="*/ 169724 h 737198"/>
              <a:gd name="connsiteX3" fmla="*/ 3358877 w 3358877"/>
              <a:gd name="connsiteY3" fmla="*/ 737198 h 737198"/>
              <a:gd name="connsiteX4" fmla="*/ 0 w 3358877"/>
              <a:gd name="connsiteY4" fmla="*/ 737198 h 737198"/>
              <a:gd name="connsiteX5" fmla="*/ 0 w 3358877"/>
              <a:gd name="connsiteY5" fmla="*/ 405212 h 737198"/>
              <a:gd name="connsiteX6" fmla="*/ 1 w 3358877"/>
              <a:gd name="connsiteY6" fmla="*/ 405212 h 737198"/>
              <a:gd name="connsiteX7" fmla="*/ 1 w 3358877"/>
              <a:gd name="connsiteY7" fmla="*/ 169724 h 737198"/>
              <a:gd name="connsiteX8" fmla="*/ 169725 w 3358877"/>
              <a:gd name="connsiteY8" fmla="*/ 0 h 73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8877" h="737198">
                <a:moveTo>
                  <a:pt x="169725" y="0"/>
                </a:moveTo>
                <a:lnTo>
                  <a:pt x="3189153" y="0"/>
                </a:lnTo>
                <a:cubicBezTo>
                  <a:pt x="3282889" y="0"/>
                  <a:pt x="3358877" y="75988"/>
                  <a:pt x="3358877" y="169724"/>
                </a:cubicBezTo>
                <a:lnTo>
                  <a:pt x="3358877" y="737198"/>
                </a:lnTo>
                <a:lnTo>
                  <a:pt x="0" y="737198"/>
                </a:lnTo>
                <a:lnTo>
                  <a:pt x="0" y="405212"/>
                </a:lnTo>
                <a:lnTo>
                  <a:pt x="1" y="405212"/>
                </a:lnTo>
                <a:lnTo>
                  <a:pt x="1" y="169724"/>
                </a:lnTo>
                <a:cubicBezTo>
                  <a:pt x="1" y="75988"/>
                  <a:pt x="75989" y="0"/>
                  <a:pt x="169725" y="0"/>
                </a:cubicBezTo>
                <a:close/>
              </a:path>
            </a:pathLst>
          </a:cu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solidFill>
                <a:srgbClr val="008080"/>
              </a:solidFill>
            </a:endParaRPr>
          </a:p>
        </p:txBody>
      </p:sp>
      <p:sp>
        <p:nvSpPr>
          <p:cNvPr id="64" name="TextBox 63">
            <a:extLst>
              <a:ext uri="{FF2B5EF4-FFF2-40B4-BE49-F238E27FC236}">
                <a16:creationId xmlns:a16="http://schemas.microsoft.com/office/drawing/2014/main" id="{538CA38E-2000-7E75-6E2C-7FEDFA384DC1}"/>
              </a:ext>
            </a:extLst>
          </p:cNvPr>
          <p:cNvSpPr txBox="1">
            <a:spLocks/>
          </p:cNvSpPr>
          <p:nvPr/>
        </p:nvSpPr>
        <p:spPr>
          <a:xfrm>
            <a:off x="916048" y="2742054"/>
            <a:ext cx="3015365" cy="338554"/>
          </a:xfrm>
          <a:prstGeom prst="rect">
            <a:avLst/>
          </a:prstGeom>
          <a:noFill/>
        </p:spPr>
        <p:txBody>
          <a:bodyPr wrap="square" rtlCol="0">
            <a:spAutoFit/>
          </a:bodyPr>
          <a:lstStyle/>
          <a:p>
            <a:pPr eaLnBrk="1" fontAlgn="auto" hangingPunct="1">
              <a:spcBef>
                <a:spcPts val="0"/>
              </a:spcBef>
              <a:spcAft>
                <a:spcPts val="0"/>
              </a:spcAft>
              <a:defRPr/>
            </a:pPr>
            <a:r>
              <a:rPr lang="de-DE" sz="1600" b="1" noProof="0">
                <a:solidFill>
                  <a:schemeClr val="bg1"/>
                </a:solidFill>
                <a:latin typeface="Inter ExtraBold" panose="02000503000000020004" pitchFamily="2" charset="0"/>
                <a:ea typeface="Inter ExtraBold" panose="02000503000000020004" pitchFamily="2" charset="0"/>
                <a:cs typeface="Open Sans SemiBold" pitchFamily="2" charset="0"/>
              </a:rPr>
              <a:t>Teaching</a:t>
            </a:r>
          </a:p>
        </p:txBody>
      </p:sp>
      <p:sp>
        <p:nvSpPr>
          <p:cNvPr id="65" name="Freeform 64">
            <a:extLst>
              <a:ext uri="{FF2B5EF4-FFF2-40B4-BE49-F238E27FC236}">
                <a16:creationId xmlns:a16="http://schemas.microsoft.com/office/drawing/2014/main" id="{935F2CBB-D601-E29D-3C20-A7FA869DACAA}"/>
              </a:ext>
            </a:extLst>
          </p:cNvPr>
          <p:cNvSpPr>
            <a:spLocks/>
          </p:cNvSpPr>
          <p:nvPr/>
        </p:nvSpPr>
        <p:spPr>
          <a:xfrm>
            <a:off x="4420490" y="2412518"/>
            <a:ext cx="3358877" cy="737198"/>
          </a:xfrm>
          <a:custGeom>
            <a:avLst/>
            <a:gdLst>
              <a:gd name="connsiteX0" fmla="*/ 169725 w 3358877"/>
              <a:gd name="connsiteY0" fmla="*/ 0 h 737198"/>
              <a:gd name="connsiteX1" fmla="*/ 3189153 w 3358877"/>
              <a:gd name="connsiteY1" fmla="*/ 0 h 737198"/>
              <a:gd name="connsiteX2" fmla="*/ 3358877 w 3358877"/>
              <a:gd name="connsiteY2" fmla="*/ 169724 h 737198"/>
              <a:gd name="connsiteX3" fmla="*/ 3358877 w 3358877"/>
              <a:gd name="connsiteY3" fmla="*/ 737198 h 737198"/>
              <a:gd name="connsiteX4" fmla="*/ 0 w 3358877"/>
              <a:gd name="connsiteY4" fmla="*/ 737198 h 737198"/>
              <a:gd name="connsiteX5" fmla="*/ 0 w 3358877"/>
              <a:gd name="connsiteY5" fmla="*/ 405212 h 737198"/>
              <a:gd name="connsiteX6" fmla="*/ 1 w 3358877"/>
              <a:gd name="connsiteY6" fmla="*/ 405212 h 737198"/>
              <a:gd name="connsiteX7" fmla="*/ 1 w 3358877"/>
              <a:gd name="connsiteY7" fmla="*/ 169724 h 737198"/>
              <a:gd name="connsiteX8" fmla="*/ 169725 w 3358877"/>
              <a:gd name="connsiteY8" fmla="*/ 0 h 73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8877" h="737198">
                <a:moveTo>
                  <a:pt x="169725" y="0"/>
                </a:moveTo>
                <a:lnTo>
                  <a:pt x="3189153" y="0"/>
                </a:lnTo>
                <a:cubicBezTo>
                  <a:pt x="3282889" y="0"/>
                  <a:pt x="3358877" y="75988"/>
                  <a:pt x="3358877" y="169724"/>
                </a:cubicBezTo>
                <a:lnTo>
                  <a:pt x="3358877" y="737198"/>
                </a:lnTo>
                <a:lnTo>
                  <a:pt x="0" y="737198"/>
                </a:lnTo>
                <a:lnTo>
                  <a:pt x="0" y="405212"/>
                </a:lnTo>
                <a:lnTo>
                  <a:pt x="1" y="405212"/>
                </a:lnTo>
                <a:lnTo>
                  <a:pt x="1" y="169724"/>
                </a:lnTo>
                <a:cubicBezTo>
                  <a:pt x="1" y="75988"/>
                  <a:pt x="75989" y="0"/>
                  <a:pt x="169725" y="0"/>
                </a:cubicBezTo>
                <a:close/>
              </a:path>
            </a:pathLst>
          </a:cu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solidFill>
                <a:srgbClr val="008080"/>
              </a:solidFill>
            </a:endParaRPr>
          </a:p>
        </p:txBody>
      </p:sp>
      <p:sp>
        <p:nvSpPr>
          <p:cNvPr id="66" name="TextBox 65">
            <a:extLst>
              <a:ext uri="{FF2B5EF4-FFF2-40B4-BE49-F238E27FC236}">
                <a16:creationId xmlns:a16="http://schemas.microsoft.com/office/drawing/2014/main" id="{7658C3F9-CE10-AC10-6358-482F5A443515}"/>
              </a:ext>
            </a:extLst>
          </p:cNvPr>
          <p:cNvSpPr txBox="1">
            <a:spLocks/>
          </p:cNvSpPr>
          <p:nvPr/>
        </p:nvSpPr>
        <p:spPr>
          <a:xfrm>
            <a:off x="4678362" y="2742054"/>
            <a:ext cx="3069770" cy="338554"/>
          </a:xfrm>
          <a:prstGeom prst="rect">
            <a:avLst/>
          </a:prstGeom>
          <a:noFill/>
        </p:spPr>
        <p:txBody>
          <a:bodyPr wrap="square" rtlCol="0">
            <a:spAutoFit/>
          </a:bodyPr>
          <a:lstStyle/>
          <a:p>
            <a:pPr eaLnBrk="1" fontAlgn="auto" hangingPunct="1">
              <a:spcBef>
                <a:spcPts val="0"/>
              </a:spcBef>
              <a:spcAft>
                <a:spcPts val="0"/>
              </a:spcAft>
              <a:defRPr/>
            </a:pPr>
            <a:r>
              <a:rPr lang="de-DE" sz="1600" b="1" noProof="0">
                <a:solidFill>
                  <a:schemeClr val="bg1"/>
                </a:solidFill>
                <a:latin typeface="Inter ExtraBold" panose="02000503000000020004" pitchFamily="2" charset="0"/>
                <a:ea typeface="Inter ExtraBold" panose="02000503000000020004" pitchFamily="2" charset="0"/>
                <a:cs typeface="Space Grotesk" pitchFamily="2" charset="77"/>
              </a:rPr>
              <a:t>Procurement</a:t>
            </a:r>
          </a:p>
        </p:txBody>
      </p:sp>
      <p:sp>
        <p:nvSpPr>
          <p:cNvPr id="67" name="Freeform 66">
            <a:extLst>
              <a:ext uri="{FF2B5EF4-FFF2-40B4-BE49-F238E27FC236}">
                <a16:creationId xmlns:a16="http://schemas.microsoft.com/office/drawing/2014/main" id="{49FA9E54-0FB7-2136-1420-8D27494635E6}"/>
              </a:ext>
            </a:extLst>
          </p:cNvPr>
          <p:cNvSpPr>
            <a:spLocks/>
          </p:cNvSpPr>
          <p:nvPr/>
        </p:nvSpPr>
        <p:spPr>
          <a:xfrm>
            <a:off x="8158194" y="2396494"/>
            <a:ext cx="3358877" cy="737198"/>
          </a:xfrm>
          <a:custGeom>
            <a:avLst/>
            <a:gdLst>
              <a:gd name="connsiteX0" fmla="*/ 169725 w 3358877"/>
              <a:gd name="connsiteY0" fmla="*/ 0 h 737198"/>
              <a:gd name="connsiteX1" fmla="*/ 3189153 w 3358877"/>
              <a:gd name="connsiteY1" fmla="*/ 0 h 737198"/>
              <a:gd name="connsiteX2" fmla="*/ 3358877 w 3358877"/>
              <a:gd name="connsiteY2" fmla="*/ 169724 h 737198"/>
              <a:gd name="connsiteX3" fmla="*/ 3358877 w 3358877"/>
              <a:gd name="connsiteY3" fmla="*/ 737198 h 737198"/>
              <a:gd name="connsiteX4" fmla="*/ 0 w 3358877"/>
              <a:gd name="connsiteY4" fmla="*/ 737198 h 737198"/>
              <a:gd name="connsiteX5" fmla="*/ 0 w 3358877"/>
              <a:gd name="connsiteY5" fmla="*/ 405212 h 737198"/>
              <a:gd name="connsiteX6" fmla="*/ 1 w 3358877"/>
              <a:gd name="connsiteY6" fmla="*/ 405212 h 737198"/>
              <a:gd name="connsiteX7" fmla="*/ 1 w 3358877"/>
              <a:gd name="connsiteY7" fmla="*/ 169724 h 737198"/>
              <a:gd name="connsiteX8" fmla="*/ 169725 w 3358877"/>
              <a:gd name="connsiteY8" fmla="*/ 0 h 73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58877" h="737198">
                <a:moveTo>
                  <a:pt x="169725" y="0"/>
                </a:moveTo>
                <a:lnTo>
                  <a:pt x="3189153" y="0"/>
                </a:lnTo>
                <a:cubicBezTo>
                  <a:pt x="3282889" y="0"/>
                  <a:pt x="3358877" y="75988"/>
                  <a:pt x="3358877" y="169724"/>
                </a:cubicBezTo>
                <a:lnTo>
                  <a:pt x="3358877" y="737198"/>
                </a:lnTo>
                <a:lnTo>
                  <a:pt x="0" y="737198"/>
                </a:lnTo>
                <a:lnTo>
                  <a:pt x="0" y="405212"/>
                </a:lnTo>
                <a:lnTo>
                  <a:pt x="1" y="405212"/>
                </a:lnTo>
                <a:lnTo>
                  <a:pt x="1" y="169724"/>
                </a:lnTo>
                <a:cubicBezTo>
                  <a:pt x="1" y="75988"/>
                  <a:pt x="75989" y="0"/>
                  <a:pt x="169725" y="0"/>
                </a:cubicBezTo>
                <a:close/>
              </a:path>
            </a:pathLst>
          </a:custGeom>
          <a:solidFill>
            <a:srgbClr val="00808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noProof="0">
              <a:solidFill>
                <a:srgbClr val="008080"/>
              </a:solidFill>
            </a:endParaRPr>
          </a:p>
        </p:txBody>
      </p:sp>
      <p:sp>
        <p:nvSpPr>
          <p:cNvPr id="68" name="TextBox 67">
            <a:extLst>
              <a:ext uri="{FF2B5EF4-FFF2-40B4-BE49-F238E27FC236}">
                <a16:creationId xmlns:a16="http://schemas.microsoft.com/office/drawing/2014/main" id="{B03224A8-005D-6807-84D7-87B95339786B}"/>
              </a:ext>
            </a:extLst>
          </p:cNvPr>
          <p:cNvSpPr txBox="1">
            <a:spLocks/>
          </p:cNvSpPr>
          <p:nvPr/>
        </p:nvSpPr>
        <p:spPr>
          <a:xfrm>
            <a:off x="8427765" y="2742054"/>
            <a:ext cx="2932916" cy="338554"/>
          </a:xfrm>
          <a:prstGeom prst="rect">
            <a:avLst/>
          </a:prstGeom>
          <a:noFill/>
        </p:spPr>
        <p:txBody>
          <a:bodyPr wrap="square" rtlCol="0">
            <a:spAutoFit/>
          </a:bodyPr>
          <a:lstStyle/>
          <a:p>
            <a:pPr eaLnBrk="1" fontAlgn="auto" hangingPunct="1">
              <a:spcBef>
                <a:spcPts val="0"/>
              </a:spcBef>
              <a:spcAft>
                <a:spcPts val="0"/>
              </a:spcAft>
              <a:defRPr/>
            </a:pPr>
            <a:r>
              <a:rPr lang="de-DE" sz="1600" b="1" noProof="0">
                <a:solidFill>
                  <a:schemeClr val="bg1"/>
                </a:solidFill>
                <a:latin typeface="Inter ExtraBold" panose="02000503000000020004" pitchFamily="2" charset="0"/>
                <a:ea typeface="Inter ExtraBold" panose="02000503000000020004" pitchFamily="2" charset="0"/>
                <a:cs typeface="Space Grotesk" pitchFamily="2" charset="77"/>
              </a:rPr>
              <a:t>Administration</a:t>
            </a:r>
          </a:p>
        </p:txBody>
      </p:sp>
      <p:pic>
        <p:nvPicPr>
          <p:cNvPr id="14" name="Picture 13">
            <a:extLst>
              <a:ext uri="{FF2B5EF4-FFF2-40B4-BE49-F238E27FC236}">
                <a16:creationId xmlns:a16="http://schemas.microsoft.com/office/drawing/2014/main" id="{531DB4A9-FEDA-CAF9-9D68-7516A1908CF7}"/>
              </a:ext>
            </a:extLst>
          </p:cNvPr>
          <p:cNvPicPr>
            <a:picLocks noChangeAspect="1"/>
          </p:cNvPicPr>
          <p:nvPr/>
        </p:nvPicPr>
        <p:blipFill>
          <a:blip r:embed="rId8">
            <a:clrChange>
              <a:clrFrom>
                <a:srgbClr val="F8FFFF"/>
              </a:clrFrom>
              <a:clrTo>
                <a:srgbClr val="F8FFFF">
                  <a:alpha val="0"/>
                </a:srgbClr>
              </a:clrTo>
            </a:clrChange>
            <a:extLst>
              <a:ext uri="{BEBA8EAE-BF5A-486C-A8C5-ECC9F3942E4B}">
                <a14:imgProps xmlns:a14="http://schemas.microsoft.com/office/drawing/2010/main">
                  <a14:imgLayer r:embed="rId9">
                    <a14:imgEffect>
                      <a14:saturation sat="95000"/>
                    </a14:imgEffect>
                  </a14:imgLayer>
                </a14:imgProps>
              </a:ext>
            </a:extLst>
          </a:blip>
          <a:stretch>
            <a:fillRect/>
          </a:stretch>
        </p:blipFill>
        <p:spPr>
          <a:xfrm>
            <a:off x="9305417" y="1016887"/>
            <a:ext cx="953705" cy="444523"/>
          </a:xfrm>
          <a:prstGeom prst="rect">
            <a:avLst/>
          </a:prstGeom>
        </p:spPr>
      </p:pic>
      <p:pic>
        <p:nvPicPr>
          <p:cNvPr id="18" name="Picture 17">
            <a:extLst>
              <a:ext uri="{FF2B5EF4-FFF2-40B4-BE49-F238E27FC236}">
                <a16:creationId xmlns:a16="http://schemas.microsoft.com/office/drawing/2014/main" id="{F903A3D1-478C-F351-4AC1-DB2EBB7BBC6E}"/>
              </a:ext>
            </a:extLst>
          </p:cNvPr>
          <p:cNvPicPr>
            <a:picLocks noChangeAspect="1"/>
          </p:cNvPicPr>
          <p:nvPr/>
        </p:nvPicPr>
        <p:blipFill>
          <a:blip r:embed="rId10">
            <a:clrChange>
              <a:clrFrom>
                <a:srgbClr val="F8FFFF"/>
              </a:clrFrom>
              <a:clrTo>
                <a:srgbClr val="F8FFFF">
                  <a:alpha val="0"/>
                </a:srgbClr>
              </a:clrTo>
            </a:clrChange>
          </a:blip>
          <a:stretch>
            <a:fillRect/>
          </a:stretch>
        </p:blipFill>
        <p:spPr>
          <a:xfrm>
            <a:off x="8595073" y="1462139"/>
            <a:ext cx="1128897" cy="478926"/>
          </a:xfrm>
          <a:prstGeom prst="rect">
            <a:avLst/>
          </a:prstGeom>
        </p:spPr>
      </p:pic>
      <p:pic>
        <p:nvPicPr>
          <p:cNvPr id="1026" name="Picture 2">
            <a:extLst>
              <a:ext uri="{FF2B5EF4-FFF2-40B4-BE49-F238E27FC236}">
                <a16:creationId xmlns:a16="http://schemas.microsoft.com/office/drawing/2014/main" id="{AAF274C9-84BE-8DB6-6F8C-EBF58E1E89F6}"/>
              </a:ext>
            </a:extLst>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62313" y="900766"/>
            <a:ext cx="696873" cy="69687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FC27C496-7356-92B5-1624-AC1A4339467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47162" y="1033903"/>
            <a:ext cx="866085" cy="478928"/>
          </a:xfrm>
          <a:prstGeom prst="rect">
            <a:avLst/>
          </a:prstGeom>
          <a:noFill/>
          <a:extLst>
            <a:ext uri="{909E8E84-426E-40DD-AFC4-6F175D3DCCD1}">
              <a14:hiddenFill xmlns:a14="http://schemas.microsoft.com/office/drawing/2010/main">
                <a:solidFill>
                  <a:srgbClr val="FFFFFF"/>
                </a:solidFill>
              </a14:hiddenFill>
            </a:ext>
          </a:extLst>
        </p:spPr>
      </p:pic>
      <p:sp>
        <p:nvSpPr>
          <p:cNvPr id="21" name="L-Shape 20">
            <a:extLst>
              <a:ext uri="{FF2B5EF4-FFF2-40B4-BE49-F238E27FC236}">
                <a16:creationId xmlns:a16="http://schemas.microsoft.com/office/drawing/2014/main" id="{CCA27E9D-9993-9D9E-FD5D-DE9DD76AE77B}"/>
              </a:ext>
            </a:extLst>
          </p:cNvPr>
          <p:cNvSpPr/>
          <p:nvPr/>
        </p:nvSpPr>
        <p:spPr>
          <a:xfrm rot="18732209">
            <a:off x="3334857" y="5569688"/>
            <a:ext cx="534761" cy="239751"/>
          </a:xfrm>
          <a:prstGeom prst="corner">
            <a:avLst/>
          </a:prstGeom>
          <a:solidFill>
            <a:srgbClr val="92D05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de-DE" noProof="0"/>
          </a:p>
        </p:txBody>
      </p:sp>
      <p:sp>
        <p:nvSpPr>
          <p:cNvPr id="22" name="L-Shape 21">
            <a:extLst>
              <a:ext uri="{FF2B5EF4-FFF2-40B4-BE49-F238E27FC236}">
                <a16:creationId xmlns:a16="http://schemas.microsoft.com/office/drawing/2014/main" id="{04CD0018-AD0B-D415-15ED-2DCFC78D899A}"/>
              </a:ext>
            </a:extLst>
          </p:cNvPr>
          <p:cNvSpPr/>
          <p:nvPr/>
        </p:nvSpPr>
        <p:spPr>
          <a:xfrm rot="18732209">
            <a:off x="7098405" y="5564987"/>
            <a:ext cx="534761" cy="239751"/>
          </a:xfrm>
          <a:prstGeom prst="corner">
            <a:avLst/>
          </a:prstGeom>
          <a:solidFill>
            <a:srgbClr val="92D05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de-DE" noProof="0"/>
          </a:p>
        </p:txBody>
      </p:sp>
      <p:sp>
        <p:nvSpPr>
          <p:cNvPr id="23" name="L-Shape 22">
            <a:extLst>
              <a:ext uri="{FF2B5EF4-FFF2-40B4-BE49-F238E27FC236}">
                <a16:creationId xmlns:a16="http://schemas.microsoft.com/office/drawing/2014/main" id="{25328A4D-8D5B-364A-CE1B-12589DC51674}"/>
              </a:ext>
            </a:extLst>
          </p:cNvPr>
          <p:cNvSpPr/>
          <p:nvPr/>
        </p:nvSpPr>
        <p:spPr>
          <a:xfrm rot="18732209">
            <a:off x="10768486" y="5569288"/>
            <a:ext cx="534761" cy="239751"/>
          </a:xfrm>
          <a:prstGeom prst="corner">
            <a:avLst/>
          </a:prstGeom>
          <a:solidFill>
            <a:srgbClr val="92D05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de-DE" noProof="0"/>
          </a:p>
        </p:txBody>
      </p:sp>
      <p:cxnSp>
        <p:nvCxnSpPr>
          <p:cNvPr id="24" name="Straight Connector 23">
            <a:extLst>
              <a:ext uri="{FF2B5EF4-FFF2-40B4-BE49-F238E27FC236}">
                <a16:creationId xmlns:a16="http://schemas.microsoft.com/office/drawing/2014/main" id="{CF8E1E2F-AA11-AACD-D255-59285B3BDB18}"/>
              </a:ext>
            </a:extLst>
          </p:cNvPr>
          <p:cNvCxnSpPr>
            <a:cxnSpLocks/>
          </p:cNvCxnSpPr>
          <p:nvPr/>
        </p:nvCxnSpPr>
        <p:spPr>
          <a:xfrm>
            <a:off x="6507365" y="1194771"/>
            <a:ext cx="623430" cy="746294"/>
          </a:xfrm>
          <a:prstGeom prst="line">
            <a:avLst/>
          </a:prstGeom>
          <a:ln>
            <a:solidFill>
              <a:srgbClr val="008080"/>
            </a:solidFill>
          </a:ln>
        </p:spPr>
        <p:style>
          <a:lnRef idx="2">
            <a:schemeClr val="accent1"/>
          </a:lnRef>
          <a:fillRef idx="0">
            <a:schemeClr val="accent1"/>
          </a:fillRef>
          <a:effectRef idx="1">
            <a:schemeClr val="accent1"/>
          </a:effectRef>
          <a:fontRef idx="minor">
            <a:schemeClr val="tx1"/>
          </a:fontRef>
        </p:style>
      </p:cxnSp>
      <p:pic>
        <p:nvPicPr>
          <p:cNvPr id="3" name="Picture 2" descr="MBA | Business Wisdom is a Necessity - SBS Swiss Business School">
            <a:extLst>
              <a:ext uri="{FF2B5EF4-FFF2-40B4-BE49-F238E27FC236}">
                <a16:creationId xmlns:a16="http://schemas.microsoft.com/office/drawing/2014/main" id="{9ECD896F-02A1-F6DB-56D1-933D664D391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4660" y="980282"/>
            <a:ext cx="1713061" cy="5029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C5B7756-614D-7555-3112-805BEF5B89E0}"/>
              </a:ext>
            </a:extLst>
          </p:cNvPr>
          <p:cNvSpPr txBox="1"/>
          <p:nvPr/>
        </p:nvSpPr>
        <p:spPr>
          <a:xfrm>
            <a:off x="768718" y="373903"/>
            <a:ext cx="4280358" cy="307777"/>
          </a:xfrm>
          <a:prstGeom prst="rect">
            <a:avLst/>
          </a:prstGeom>
          <a:noFill/>
        </p:spPr>
        <p:txBody>
          <a:bodyPr wrap="square" rtlCol="0">
            <a:spAutoFit/>
          </a:bodyPr>
          <a:lstStyle/>
          <a:p>
            <a:r>
              <a:rPr kumimoji="0" lang="de-DE" sz="1400" b="1" u="none" strike="noStrike" cap="none" spc="0" normalizeH="0" baseline="0" noProof="0">
                <a:ln>
                  <a:noFill/>
                </a:ln>
                <a:effectLst/>
                <a:uFillTx/>
                <a:latin typeface="Inter ExtraBold" panose="02000503000000020004" pitchFamily="2" charset="0"/>
                <a:ea typeface="Inter ExtraBold" panose="02000503000000020004" pitchFamily="2" charset="0"/>
                <a:cs typeface="Space Grotesk" pitchFamily="2" charset="77"/>
                <a:sym typeface="Helvetica"/>
              </a:rPr>
              <a:t>Pilot successfully completed in 2025</a:t>
            </a:r>
            <a:endParaRPr lang="de-DE" sz="1400" b="1" noProof="0">
              <a:latin typeface="Inter ExtraBold" panose="02000503000000020004" pitchFamily="2" charset="0"/>
              <a:ea typeface="Inter ExtraBold" panose="02000503000000020004" pitchFamily="2" charset="0"/>
              <a:cs typeface="Space Grotesk" pitchFamily="2" charset="77"/>
            </a:endParaRPr>
          </a:p>
        </p:txBody>
      </p:sp>
      <p:sp>
        <p:nvSpPr>
          <p:cNvPr id="8" name="Oval 7">
            <a:extLst>
              <a:ext uri="{FF2B5EF4-FFF2-40B4-BE49-F238E27FC236}">
                <a16:creationId xmlns:a16="http://schemas.microsoft.com/office/drawing/2014/main" id="{45CE3CAC-A419-2DBF-5DCA-215D5309C07E}"/>
              </a:ext>
            </a:extLst>
          </p:cNvPr>
          <p:cNvSpPr/>
          <p:nvPr/>
        </p:nvSpPr>
        <p:spPr>
          <a:xfrm>
            <a:off x="599090" y="462222"/>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9" name="Slide Number Placeholder 1">
            <a:extLst>
              <a:ext uri="{FF2B5EF4-FFF2-40B4-BE49-F238E27FC236}">
                <a16:creationId xmlns:a16="http://schemas.microsoft.com/office/drawing/2014/main" id="{52E4989D-A5D1-1E0E-E15C-1C1807BBF0AB}"/>
              </a:ext>
            </a:extLst>
          </p:cNvPr>
          <p:cNvSpPr txBox="1">
            <a:spLocks/>
          </p:cNvSpPr>
          <p:nvPr/>
        </p:nvSpPr>
        <p:spPr>
          <a:xfrm>
            <a:off x="11575279" y="6321511"/>
            <a:ext cx="35943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19</a:t>
            </a:fld>
            <a:endParaRPr lang="de-DE" sz="1200" b="1" noProof="0">
              <a:solidFill>
                <a:srgbClr val="FFFFFF"/>
              </a:solidFill>
              <a:latin typeface="Inter ExtraBold" panose="02000503000000020004" pitchFamily="2" charset="0"/>
              <a:ea typeface="Inter ExtraBold" panose="02000503000000020004" pitchFamily="2" charset="0"/>
            </a:endParaRPr>
          </a:p>
        </p:txBody>
      </p:sp>
      <p:pic>
        <p:nvPicPr>
          <p:cNvPr id="2" name="Picture 1" descr="Datei:Hochschule Konstanz Technik, Wirtschaft und Gestaltung logo.svg">
            <a:extLst>
              <a:ext uri="{FF2B5EF4-FFF2-40B4-BE49-F238E27FC236}">
                <a16:creationId xmlns:a16="http://schemas.microsoft.com/office/drawing/2014/main" id="{FF9D6A09-AE8F-FE8E-79F5-93E1E983DA98}"/>
              </a:ext>
            </a:extLst>
          </p:cNvPr>
          <p:cNvPicPr>
            <a:picLocks noChangeAspect="1"/>
          </p:cNvPicPr>
          <p:nvPr/>
        </p:nvPicPr>
        <p:blipFill>
          <a:blip r:embed="rId14"/>
          <a:stretch>
            <a:fillRect/>
          </a:stretch>
        </p:blipFill>
        <p:spPr>
          <a:xfrm>
            <a:off x="1836362" y="1612654"/>
            <a:ext cx="2095051" cy="506304"/>
          </a:xfrm>
          <a:prstGeom prst="rect">
            <a:avLst/>
          </a:prstGeom>
        </p:spPr>
      </p:pic>
    </p:spTree>
    <p:extLst>
      <p:ext uri="{BB962C8B-B14F-4D97-AF65-F5344CB8AC3E}">
        <p14:creationId xmlns:p14="http://schemas.microsoft.com/office/powerpoint/2010/main" val="3627427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5">
            <a:extLst>
              <a:ext uri="{FF2B5EF4-FFF2-40B4-BE49-F238E27FC236}">
                <a16:creationId xmlns:a16="http://schemas.microsoft.com/office/drawing/2014/main" id="{74E0F500-3A2F-A562-C25D-7B4B19FD5780}"/>
              </a:ext>
            </a:extLst>
          </p:cNvPr>
          <p:cNvSpPr>
            <a:spLocks/>
          </p:cNvSpPr>
          <p:nvPr/>
        </p:nvSpPr>
        <p:spPr>
          <a:xfrm>
            <a:off x="0" y="2006596"/>
            <a:ext cx="12192000" cy="4851404"/>
          </a:xfrm>
          <a:prstGeom prst="rect">
            <a:avLst/>
          </a:prstGeom>
          <a:solidFill>
            <a:srgbClr val="54AAAA"/>
          </a:solidFill>
          <a:ln w="12700">
            <a:miter lim="400000"/>
          </a:ln>
        </p:spPr>
        <p:txBody>
          <a:bodyPr lIns="45719" rIns="45719" anchor="ctr"/>
          <a:lstStyle/>
          <a:p>
            <a:pPr algn="ctr">
              <a:defRPr>
                <a:solidFill>
                  <a:srgbClr val="FFFFFF"/>
                </a:solidFill>
              </a:defRPr>
            </a:pPr>
            <a:endParaRPr/>
          </a:p>
        </p:txBody>
      </p:sp>
      <p:sp>
        <p:nvSpPr>
          <p:cNvPr id="6" name="Round Same Side Corner Rectangle 5">
            <a:extLst>
              <a:ext uri="{FF2B5EF4-FFF2-40B4-BE49-F238E27FC236}">
                <a16:creationId xmlns:a16="http://schemas.microsoft.com/office/drawing/2014/main" id="{F065431D-8FFA-DC87-2276-4A6C02BB56BC}"/>
              </a:ext>
            </a:extLst>
          </p:cNvPr>
          <p:cNvSpPr/>
          <p:nvPr/>
        </p:nvSpPr>
        <p:spPr>
          <a:xfrm>
            <a:off x="1383838" y="2363431"/>
            <a:ext cx="4129061" cy="1915609"/>
          </a:xfrm>
          <a:prstGeom prst="round2SameRect">
            <a:avLst>
              <a:gd name="adj1" fmla="val 14378"/>
              <a:gd name="adj2" fmla="val 0"/>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
            <a:extLst>
              <a:ext uri="{FF2B5EF4-FFF2-40B4-BE49-F238E27FC236}">
                <a16:creationId xmlns:a16="http://schemas.microsoft.com/office/drawing/2014/main" id="{8647D3A4-D531-7B6D-5F6F-CBD86D97104E}"/>
              </a:ext>
            </a:extLst>
          </p:cNvPr>
          <p:cNvSpPr>
            <a:spLocks noGrp="1"/>
          </p:cNvSpPr>
          <p:nvPr>
            <p:ph type="sldNum" sz="quarter" idx="2"/>
          </p:nvPr>
        </p:nvSpPr>
        <p:spPr>
          <a:xfrm>
            <a:off x="11604549" y="6321511"/>
            <a:ext cx="330162" cy="332741"/>
          </a:xfrm>
        </p:spPr>
        <p:txBody>
          <a:bodyPr/>
          <a:lstStyle/>
          <a:p>
            <a:fld id="{86CB4B4D-7CA3-9044-876B-883B54F8677D}" type="slidenum">
              <a:rPr lang="en-US" sz="1200" b="1" smtClean="0">
                <a:solidFill>
                  <a:schemeClr val="bg1"/>
                </a:solidFill>
                <a:latin typeface="Inter ExtraBold" panose="02000503000000020004" pitchFamily="2" charset="0"/>
                <a:ea typeface="Inter ExtraBold" panose="02000503000000020004" pitchFamily="2" charset="0"/>
              </a:rPr>
              <a:pPr/>
              <a:t>20</a:t>
            </a:fld>
            <a:endParaRPr lang="en-US" sz="1200" b="1">
              <a:solidFill>
                <a:schemeClr val="bg1"/>
              </a:solidFill>
              <a:latin typeface="Inter ExtraBold" panose="02000503000000020004" pitchFamily="2" charset="0"/>
              <a:ea typeface="Inter ExtraBold" panose="02000503000000020004" pitchFamily="2" charset="0"/>
            </a:endParaRPr>
          </a:p>
        </p:txBody>
      </p:sp>
      <p:grpSp>
        <p:nvGrpSpPr>
          <p:cNvPr id="10" name="Group 9">
            <a:extLst>
              <a:ext uri="{FF2B5EF4-FFF2-40B4-BE49-F238E27FC236}">
                <a16:creationId xmlns:a16="http://schemas.microsoft.com/office/drawing/2014/main" id="{248B789D-A14A-4621-8345-7AEFECD1CF24}"/>
              </a:ext>
            </a:extLst>
          </p:cNvPr>
          <p:cNvGrpSpPr/>
          <p:nvPr/>
        </p:nvGrpSpPr>
        <p:grpSpPr>
          <a:xfrm>
            <a:off x="520914" y="837046"/>
            <a:ext cx="10055758" cy="923287"/>
            <a:chOff x="520914" y="837046"/>
            <a:chExt cx="10055758" cy="923287"/>
          </a:xfrm>
        </p:grpSpPr>
        <p:sp>
          <p:nvSpPr>
            <p:cNvPr id="11" name="TextBox 14">
              <a:extLst>
                <a:ext uri="{FF2B5EF4-FFF2-40B4-BE49-F238E27FC236}">
                  <a16:creationId xmlns:a16="http://schemas.microsoft.com/office/drawing/2014/main" id="{76441117-3B91-2DA7-4CC8-7338B8DB93A6}"/>
                </a:ext>
              </a:extLst>
            </p:cNvPr>
            <p:cNvSpPr txBox="1"/>
            <p:nvPr/>
          </p:nvSpPr>
          <p:spPr>
            <a:xfrm>
              <a:off x="520914" y="837046"/>
              <a:ext cx="10055758" cy="52322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rIns="45719">
              <a:spAutoFit/>
            </a:bodyPr>
            <a:lstStyle>
              <a:lvl1pPr algn="ctr">
                <a:defRPr sz="3600">
                  <a:solidFill>
                    <a:srgbClr val="262626"/>
                  </a:solidFill>
                  <a:latin typeface="Space Grotesk Bold"/>
                  <a:ea typeface="Space Grotesk Bold"/>
                  <a:cs typeface="Space Grotesk Bold"/>
                  <a:sym typeface="Space Grotesk Bold"/>
                </a:defRPr>
              </a:lvl1pPr>
            </a:lstStyle>
            <a:p>
              <a:pPr algn="l"/>
              <a:r>
                <a:rPr lang="en-US" sz="2800" b="1" err="1">
                  <a:solidFill>
                    <a:srgbClr val="008080"/>
                  </a:solidFill>
                  <a:latin typeface="Inter ExtraBold" panose="02000503000000020004" pitchFamily="2" charset="0"/>
                  <a:ea typeface="Inter ExtraBold" panose="02000503000000020004" pitchFamily="2" charset="0"/>
                </a:rPr>
                <a:t>Experienced</a:t>
              </a:r>
              <a:r>
                <a:rPr lang="en-US" sz="2800" b="1">
                  <a:solidFill>
                    <a:srgbClr val="008080"/>
                  </a:solidFill>
                  <a:latin typeface="Inter ExtraBold" panose="02000503000000020004" pitchFamily="2" charset="0"/>
                  <a:ea typeface="Inter ExtraBold" panose="02000503000000020004" pitchFamily="2" charset="0"/>
                </a:rPr>
                <a:t> </a:t>
              </a:r>
              <a:r>
                <a:rPr lang="en-US" sz="2800" b="1" err="1">
                  <a:solidFill>
                    <a:srgbClr val="008080"/>
                  </a:solidFill>
                  <a:latin typeface="Inter ExtraBold" panose="02000503000000020004" pitchFamily="2" charset="0"/>
                  <a:ea typeface="Inter ExtraBold" panose="02000503000000020004" pitchFamily="2" charset="0"/>
                </a:rPr>
                <a:t>founders</a:t>
              </a:r>
              <a:r>
                <a:rPr lang="en-US" sz="2800" b="1">
                  <a:solidFill>
                    <a:srgbClr val="008080"/>
                  </a:solidFill>
                  <a:latin typeface="Inter ExtraBold" panose="02000503000000020004" pitchFamily="2" charset="0"/>
                  <a:ea typeface="Inter ExtraBold" panose="02000503000000020004" pitchFamily="2" charset="0"/>
                </a:rPr>
                <a:t> in </a:t>
              </a:r>
              <a:r>
                <a:rPr lang="en-US" sz="2800" b="1" err="1">
                  <a:solidFill>
                    <a:srgbClr val="008080"/>
                  </a:solidFill>
                  <a:latin typeface="Inter ExtraBold" panose="02000503000000020004" pitchFamily="2" charset="0"/>
                  <a:ea typeface="Inter ExtraBold" panose="02000503000000020004" pitchFamily="2" charset="0"/>
                </a:rPr>
                <a:t>academic</a:t>
              </a:r>
              <a:r>
                <a:rPr lang="en-US" sz="2800" b="1">
                  <a:solidFill>
                    <a:srgbClr val="008080"/>
                  </a:solidFill>
                  <a:latin typeface="Inter ExtraBold" panose="02000503000000020004" pitchFamily="2" charset="0"/>
                  <a:ea typeface="Inter ExtraBold" panose="02000503000000020004" pitchFamily="2" charset="0"/>
                </a:rPr>
                <a:t> </a:t>
              </a:r>
              <a:r>
                <a:rPr lang="en-US" sz="2800" b="1" err="1">
                  <a:solidFill>
                    <a:srgbClr val="008080"/>
                  </a:solidFill>
                  <a:latin typeface="Inter ExtraBold" panose="02000503000000020004" pitchFamily="2" charset="0"/>
                  <a:ea typeface="Inter ExtraBold" panose="02000503000000020004" pitchFamily="2" charset="0"/>
                </a:rPr>
                <a:t>integrity</a:t>
              </a:r>
              <a:endParaRPr sz="2800" b="1">
                <a:solidFill>
                  <a:srgbClr val="008080"/>
                </a:solidFill>
                <a:latin typeface="Inter ExtraBold" panose="02000503000000020004" pitchFamily="2" charset="0"/>
                <a:ea typeface="Inter ExtraBold" panose="02000503000000020004" pitchFamily="2" charset="0"/>
              </a:endParaRPr>
            </a:p>
          </p:txBody>
        </p:sp>
        <p:sp>
          <p:nvSpPr>
            <p:cNvPr id="14" name="Google Shape;937;p16">
              <a:extLst>
                <a:ext uri="{FF2B5EF4-FFF2-40B4-BE49-F238E27FC236}">
                  <a16:creationId xmlns:a16="http://schemas.microsoft.com/office/drawing/2014/main" id="{7D32A67C-AFF0-20CF-05A8-72C58F5852D4}"/>
                </a:ext>
              </a:extLst>
            </p:cNvPr>
            <p:cNvSpPr/>
            <p:nvPr/>
          </p:nvSpPr>
          <p:spPr>
            <a:xfrm>
              <a:off x="554129" y="1421821"/>
              <a:ext cx="9788211" cy="338512"/>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spAutoFit/>
            </a:bodyPr>
            <a:lstStyle>
              <a:lvl1pPr>
                <a:defRPr sz="2000">
                  <a:solidFill>
                    <a:srgbClr val="3F3F3F"/>
                  </a:solidFill>
                  <a:latin typeface="Space Grotesk Bold"/>
                  <a:ea typeface="Space Grotesk Bold"/>
                  <a:cs typeface="Space Grotesk Bold"/>
                  <a:sym typeface="Space Grotesk Bold"/>
                </a:defRPr>
              </a:lvl1pPr>
            </a:lstStyle>
            <a:p>
              <a:r>
                <a:rPr lang="en-US" sz="1600">
                  <a:latin typeface="+mn-lt"/>
                  <a:ea typeface="Inter" panose="02000503000000020004" pitchFamily="2" charset="0"/>
                </a:rPr>
                <a:t>We</a:t>
              </a:r>
              <a:r>
                <a:rPr lang="en-US" sz="1600" err="1">
                  <a:latin typeface="+mn-lt"/>
                  <a:ea typeface="Inter" panose="02000503000000020004" pitchFamily="2" charset="0"/>
                </a:rPr>
                <a:t> </a:t>
              </a:r>
              <a:r>
                <a:rPr lang="en-US" sz="1600">
                  <a:latin typeface="+mn-lt"/>
                  <a:ea typeface="Inter" panose="02000503000000020004" pitchFamily="2" charset="0"/>
                </a:rPr>
                <a:t>spotted</a:t>
              </a:r>
              <a:r>
                <a:rPr lang="en-US" sz="1600" err="1">
                  <a:latin typeface="+mn-lt"/>
                  <a:ea typeface="Inter" panose="02000503000000020004" pitchFamily="2" charset="0"/>
                </a:rPr>
                <a:t> the </a:t>
              </a:r>
              <a:r>
                <a:rPr lang="en-US" sz="1600">
                  <a:latin typeface="+mn-lt"/>
                  <a:ea typeface="Inter" panose="02000503000000020004" pitchFamily="2" charset="0"/>
                </a:rPr>
                <a:t>copy-and-paste</a:t>
              </a:r>
              <a:r>
                <a:rPr lang="en-US" sz="1600" err="1">
                  <a:latin typeface="+mn-lt"/>
                  <a:ea typeface="Inter" panose="02000503000000020004" pitchFamily="2" charset="0"/>
                </a:rPr>
                <a:t> </a:t>
              </a:r>
              <a:r>
                <a:rPr lang="en-US" sz="1600">
                  <a:latin typeface="+mn-lt"/>
                  <a:ea typeface="Inter" panose="02000503000000020004" pitchFamily="2" charset="0"/>
                </a:rPr>
                <a:t>plagiarism problem</a:t>
              </a:r>
              <a:r>
                <a:rPr lang="en-US" sz="1600" err="1">
                  <a:latin typeface="+mn-lt"/>
                  <a:ea typeface="Inter" panose="02000503000000020004" pitchFamily="2" charset="0"/>
                </a:rPr>
                <a:t> </a:t>
              </a:r>
              <a:r>
                <a:rPr lang="en-US" sz="1600">
                  <a:latin typeface="+mn-lt"/>
                  <a:ea typeface="Inter" panose="02000503000000020004" pitchFamily="2" charset="0"/>
                </a:rPr>
                <a:t>early</a:t>
              </a:r>
              <a:r>
                <a:rPr lang="en-US" sz="1600" err="1">
                  <a:latin typeface="+mn-lt"/>
                  <a:ea typeface="Inter" panose="02000503000000020004" pitchFamily="2" charset="0"/>
                </a:rPr>
                <a:t>, </a:t>
              </a:r>
              <a:r>
                <a:rPr lang="en-US" sz="1600">
                  <a:latin typeface="+mn-lt"/>
                  <a:ea typeface="Inter" panose="02000503000000020004" pitchFamily="2" charset="0"/>
                </a:rPr>
                <a:t>built</a:t>
              </a:r>
              <a:r>
                <a:rPr lang="en-US" sz="1600" err="1">
                  <a:latin typeface="+mn-lt"/>
                  <a:ea typeface="Inter" panose="02000503000000020004" pitchFamily="2" charset="0"/>
                </a:rPr>
                <a:t> PlagScan and </a:t>
              </a:r>
              <a:r>
                <a:rPr lang="en-US" sz="1600">
                  <a:latin typeface="+mn-lt"/>
                  <a:ea typeface="Inter" panose="02000503000000020004" pitchFamily="2" charset="0"/>
                </a:rPr>
                <a:t>helped build</a:t>
              </a:r>
              <a:r>
                <a:rPr lang="en-US" sz="1600" err="1">
                  <a:latin typeface="+mn-lt"/>
                  <a:ea typeface="Inter" panose="02000503000000020004" pitchFamily="2" charset="0"/>
                </a:rPr>
                <a:t> </a:t>
              </a:r>
              <a:r>
                <a:rPr lang="en-US" sz="1600">
                  <a:latin typeface="+mn-lt"/>
                  <a:ea typeface="Inter" panose="02000503000000020004" pitchFamily="2" charset="0"/>
                </a:rPr>
                <a:t>Ouriginal</a:t>
              </a:r>
            </a:p>
          </p:txBody>
        </p:sp>
      </p:grpSp>
      <p:sp>
        <p:nvSpPr>
          <p:cNvPr id="19" name="TextBox 18">
            <a:extLst>
              <a:ext uri="{FF2B5EF4-FFF2-40B4-BE49-F238E27FC236}">
                <a16:creationId xmlns:a16="http://schemas.microsoft.com/office/drawing/2014/main" id="{DDA9E787-A1E6-8AD2-042A-3203B28CBEA0}"/>
              </a:ext>
            </a:extLst>
          </p:cNvPr>
          <p:cNvSpPr txBox="1"/>
          <p:nvPr/>
        </p:nvSpPr>
        <p:spPr>
          <a:xfrm>
            <a:off x="2253883" y="2737190"/>
            <a:ext cx="2994080" cy="677108"/>
          </a:xfrm>
          <a:prstGeom prst="rect">
            <a:avLst/>
          </a:prstGeom>
          <a:noFill/>
        </p:spPr>
        <p:txBody>
          <a:bodyPr wrap="square" rtlCol="0">
            <a:spAutoFit/>
          </a:bodyPr>
          <a:lstStyle/>
          <a:p>
            <a:r>
              <a:rPr lang="en-US" sz="2000" b="1">
                <a:solidFill>
                  <a:srgbClr val="008080"/>
                </a:solidFill>
                <a:latin typeface="Inter ExtraBold" panose="02000503000000020004" pitchFamily="2" charset="0"/>
                <a:ea typeface="Inter ExtraBold" panose="02000503000000020004" pitchFamily="2" charset="0"/>
              </a:rPr>
              <a:t>Markus Goldbach</a:t>
            </a:r>
            <a:br>
              <a:rPr lang="en-US" sz="1800">
                <a:solidFill>
                  <a:srgbClr val="008080"/>
                </a:solidFill>
                <a:latin typeface="Inter" panose="02000503000000020004" pitchFamily="2" charset="0"/>
                <a:ea typeface="Inter" panose="02000503000000020004" pitchFamily="2" charset="0"/>
              </a:rPr>
            </a:br>
            <a:endParaRPr lang="en-US" b="1">
              <a:latin typeface="Inter ExtraBold" panose="02000503000000020004" pitchFamily="2" charset="0"/>
              <a:ea typeface="Inter ExtraBold" panose="02000503000000020004" pitchFamily="2" charset="0"/>
            </a:endParaRPr>
          </a:p>
        </p:txBody>
      </p:sp>
      <p:pic>
        <p:nvPicPr>
          <p:cNvPr id="21" name="Picture 20">
            <a:extLst>
              <a:ext uri="{FF2B5EF4-FFF2-40B4-BE49-F238E27FC236}">
                <a16:creationId xmlns:a16="http://schemas.microsoft.com/office/drawing/2014/main" id="{EAA541DC-1520-081D-70A8-DEE9613626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59" t="8465" r="6370" b="4962"/>
          <a:stretch/>
        </p:blipFill>
        <p:spPr>
          <a:xfrm>
            <a:off x="827168" y="2638217"/>
            <a:ext cx="1252798" cy="1252798"/>
          </a:xfrm>
          <a:prstGeom prst="ellipse">
            <a:avLst/>
          </a:prstGeom>
          <a:ln w="38100">
            <a:noFill/>
          </a:ln>
        </p:spPr>
      </p:pic>
      <p:sp>
        <p:nvSpPr>
          <p:cNvPr id="24" name="Round Same Side Corner Rectangle 23">
            <a:extLst>
              <a:ext uri="{FF2B5EF4-FFF2-40B4-BE49-F238E27FC236}">
                <a16:creationId xmlns:a16="http://schemas.microsoft.com/office/drawing/2014/main" id="{966741D2-91F6-02D8-52CA-BA0672D6E523}"/>
              </a:ext>
            </a:extLst>
          </p:cNvPr>
          <p:cNvSpPr/>
          <p:nvPr/>
        </p:nvSpPr>
        <p:spPr>
          <a:xfrm rot="10800000">
            <a:off x="1383002" y="4090307"/>
            <a:ext cx="4129061" cy="2065564"/>
          </a:xfrm>
          <a:prstGeom prst="round2SameRect">
            <a:avLst>
              <a:gd name="adj1" fmla="val 14378"/>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8F2AA0FF-20CA-03AC-CEDC-D3420D3B5E7D}"/>
              </a:ext>
            </a:extLst>
          </p:cNvPr>
          <p:cNvGrpSpPr/>
          <p:nvPr/>
        </p:nvGrpSpPr>
        <p:grpSpPr>
          <a:xfrm>
            <a:off x="2306597" y="5403418"/>
            <a:ext cx="1348593" cy="393755"/>
            <a:chOff x="2212916" y="5448296"/>
            <a:chExt cx="1348593" cy="393755"/>
          </a:xfrm>
        </p:grpSpPr>
        <p:sp>
          <p:nvSpPr>
            <p:cNvPr id="28" name="Rounded Rectangle 27">
              <a:extLst>
                <a:ext uri="{FF2B5EF4-FFF2-40B4-BE49-F238E27FC236}">
                  <a16:creationId xmlns:a16="http://schemas.microsoft.com/office/drawing/2014/main" id="{5E1C75BC-E664-FB23-4BC8-8408D854A505}"/>
                </a:ext>
              </a:extLst>
            </p:cNvPr>
            <p:cNvSpPr/>
            <p:nvPr/>
          </p:nvSpPr>
          <p:spPr>
            <a:xfrm>
              <a:off x="2212916" y="5448296"/>
              <a:ext cx="1348593" cy="393755"/>
            </a:xfrm>
            <a:prstGeom prst="roundRect">
              <a:avLst>
                <a:gd name="adj" fmla="val 50000"/>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7EAA6BC-DF26-BDE6-B8C4-872C833BBBEA}"/>
                </a:ext>
              </a:extLst>
            </p:cNvPr>
            <p:cNvSpPr txBox="1"/>
            <p:nvPr/>
          </p:nvSpPr>
          <p:spPr>
            <a:xfrm>
              <a:off x="2473477" y="5506674"/>
              <a:ext cx="827471" cy="276999"/>
            </a:xfrm>
            <a:prstGeom prst="rect">
              <a:avLst/>
            </a:prstGeom>
            <a:noFill/>
          </p:spPr>
          <p:txBody>
            <a:bodyPr wrap="none" rtlCol="0">
              <a:spAutoFit/>
            </a:bodyPr>
            <a:lstStyle/>
            <a:p>
              <a:r>
                <a:rPr lang="en-US" sz="1200" b="1">
                  <a:solidFill>
                    <a:schemeClr val="bg1"/>
                  </a:solidFill>
                  <a:latin typeface="Inter" panose="02000503000000020004" pitchFamily="2" charset="0"/>
                  <a:ea typeface="Inter" panose="02000503000000020004" pitchFamily="2" charset="0"/>
                </a:rPr>
                <a:t>LinkedIn</a:t>
              </a:r>
            </a:p>
          </p:txBody>
        </p:sp>
      </p:grpSp>
      <p:sp>
        <p:nvSpPr>
          <p:cNvPr id="30" name="Round Same Side Corner Rectangle 29">
            <a:extLst>
              <a:ext uri="{FF2B5EF4-FFF2-40B4-BE49-F238E27FC236}">
                <a16:creationId xmlns:a16="http://schemas.microsoft.com/office/drawing/2014/main" id="{F7E9F9E5-802A-1BB8-6B9F-AECA789CF268}"/>
              </a:ext>
            </a:extLst>
          </p:cNvPr>
          <p:cNvSpPr/>
          <p:nvPr/>
        </p:nvSpPr>
        <p:spPr>
          <a:xfrm>
            <a:off x="6809651" y="2363431"/>
            <a:ext cx="4129061" cy="1915609"/>
          </a:xfrm>
          <a:prstGeom prst="round2SameRect">
            <a:avLst>
              <a:gd name="adj1" fmla="val 14378"/>
              <a:gd name="adj2" fmla="val 0"/>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6F2F2"/>
              </a:solidFill>
            </a:endParaRPr>
          </a:p>
        </p:txBody>
      </p:sp>
      <p:sp>
        <p:nvSpPr>
          <p:cNvPr id="31" name="Round Same Side Corner Rectangle 30">
            <a:extLst>
              <a:ext uri="{FF2B5EF4-FFF2-40B4-BE49-F238E27FC236}">
                <a16:creationId xmlns:a16="http://schemas.microsoft.com/office/drawing/2014/main" id="{28CE2888-1849-BFAF-91A0-2D8CCE78E25A}"/>
              </a:ext>
            </a:extLst>
          </p:cNvPr>
          <p:cNvSpPr/>
          <p:nvPr/>
        </p:nvSpPr>
        <p:spPr>
          <a:xfrm rot="10800000">
            <a:off x="6808815" y="4090307"/>
            <a:ext cx="4129061" cy="2065564"/>
          </a:xfrm>
          <a:prstGeom prst="round2SameRect">
            <a:avLst>
              <a:gd name="adj1" fmla="val 14378"/>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54690245-5594-2742-B0E5-6B9CE33F6211}"/>
              </a:ext>
            </a:extLst>
          </p:cNvPr>
          <p:cNvSpPr txBox="1"/>
          <p:nvPr/>
        </p:nvSpPr>
        <p:spPr>
          <a:xfrm>
            <a:off x="782166" y="391443"/>
            <a:ext cx="2540000" cy="307777"/>
          </a:xfrm>
          <a:prstGeom prst="rect">
            <a:avLst/>
          </a:prstGeom>
          <a:noFill/>
        </p:spPr>
        <p:txBody>
          <a:bodyPr wrap="square" rtlCol="0">
            <a:spAutoFit/>
          </a:bodyPr>
          <a:lstStyle/>
          <a:p>
            <a:r>
              <a:rPr kumimoji="0" lang="en-US" sz="1400" b="1" u="none" strike="noStrike" cap="none" spc="0" normalizeH="0" baseline="0" err="1">
                <a:ln>
                  <a:noFill/>
                </a:ln>
                <a:effectLst/>
                <a:uFillTx/>
                <a:latin typeface="Inter ExtraBold" panose="02000503000000020004" pitchFamily="2" charset="0"/>
                <a:ea typeface="Inter ExtraBold" panose="02000503000000020004" pitchFamily="2" charset="0"/>
                <a:cs typeface="Space Grotesk" pitchFamily="2" charset="77"/>
                <a:sym typeface="Helvetica"/>
              </a:rPr>
              <a:t>Founding team</a:t>
            </a:r>
            <a:endParaRPr lang="en-US" sz="1400" b="1">
              <a:latin typeface="Inter ExtraBold" panose="02000503000000020004" pitchFamily="2" charset="0"/>
              <a:ea typeface="Inter ExtraBold" panose="02000503000000020004" pitchFamily="2" charset="0"/>
              <a:cs typeface="Space Grotesk" pitchFamily="2" charset="77"/>
            </a:endParaRPr>
          </a:p>
        </p:txBody>
      </p:sp>
      <p:sp>
        <p:nvSpPr>
          <p:cNvPr id="33" name="Oval 32">
            <a:extLst>
              <a:ext uri="{FF2B5EF4-FFF2-40B4-BE49-F238E27FC236}">
                <a16:creationId xmlns:a16="http://schemas.microsoft.com/office/drawing/2014/main" id="{124D8C30-2200-7A87-C007-1AA34F58EEA0}"/>
              </a:ext>
            </a:extLst>
          </p:cNvPr>
          <p:cNvSpPr/>
          <p:nvPr/>
        </p:nvSpPr>
        <p:spPr>
          <a:xfrm>
            <a:off x="599090" y="479761"/>
            <a:ext cx="131140" cy="131140"/>
          </a:xfrm>
          <a:prstGeom prst="ellipse">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72FFC5"/>
              </a:solidFill>
            </a:endParaRPr>
          </a:p>
        </p:txBody>
      </p:sp>
      <p:pic>
        <p:nvPicPr>
          <p:cNvPr id="34" name="Picture 37">
            <a:extLst>
              <a:ext uri="{FF2B5EF4-FFF2-40B4-BE49-F238E27FC236}">
                <a16:creationId xmlns:a16="http://schemas.microsoft.com/office/drawing/2014/main" id="{840AB6A6-6668-72FA-487C-02B7B9F7D6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4452" y="4870532"/>
            <a:ext cx="373875" cy="26929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9">
            <a:extLst>
              <a:ext uri="{FF2B5EF4-FFF2-40B4-BE49-F238E27FC236}">
                <a16:creationId xmlns:a16="http://schemas.microsoft.com/office/drawing/2014/main" id="{0294F6A0-6558-87EE-6026-0475301318B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3255317" y="4684928"/>
            <a:ext cx="203355" cy="697883"/>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1774ECA3-3DCA-172D-5F25-0D3EECEE47F5}"/>
              </a:ext>
            </a:extLst>
          </p:cNvPr>
          <p:cNvSpPr txBox="1"/>
          <p:nvPr/>
        </p:nvSpPr>
        <p:spPr>
          <a:xfrm>
            <a:off x="2253883" y="3182890"/>
            <a:ext cx="2576942" cy="830997"/>
          </a:xfrm>
          <a:prstGeom prst="rect">
            <a:avLst/>
          </a:prstGeom>
          <a:noFill/>
        </p:spPr>
        <p:txBody>
          <a:bodyPr wrap="square" rtlCol="0">
            <a:spAutoFit/>
          </a:bodyPr>
          <a:lstStyle/>
          <a:p>
            <a:r>
              <a:rPr lang="en-US" sz="1600">
                <a:solidFill>
                  <a:srgbClr val="008080"/>
                </a:solidFill>
                <a:ea typeface="Inter Light" panose="02000503000000020004" pitchFamily="2" charset="0"/>
                <a:cs typeface="Open Sans" panose="020B0606030504020204" pitchFamily="34" charset="0"/>
              </a:rPr>
              <a:t>Supplied plagiarism software to 2,000+ institutions worldwide.</a:t>
            </a:r>
            <a:endParaRPr lang="en-US" sz="1600"/>
          </a:p>
        </p:txBody>
      </p:sp>
      <p:pic>
        <p:nvPicPr>
          <p:cNvPr id="39" name="Picture 33">
            <a:extLst>
              <a:ext uri="{FF2B5EF4-FFF2-40B4-BE49-F238E27FC236}">
                <a16:creationId xmlns:a16="http://schemas.microsoft.com/office/drawing/2014/main" id="{C21CF69F-F641-9CAF-A605-A69FDA50266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99264" y="4318792"/>
            <a:ext cx="1452976" cy="37603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A close-up of a logo&#10;&#10;Description automatically generated">
            <a:extLst>
              <a:ext uri="{FF2B5EF4-FFF2-40B4-BE49-F238E27FC236}">
                <a16:creationId xmlns:a16="http://schemas.microsoft.com/office/drawing/2014/main" id="{D2DF0104-7CCB-BAB1-F0F1-54AE9930FD4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96502" y="4408729"/>
            <a:ext cx="829038" cy="207261"/>
          </a:xfrm>
          <a:prstGeom prst="rect">
            <a:avLst/>
          </a:prstGeom>
        </p:spPr>
      </p:pic>
      <p:pic>
        <p:nvPicPr>
          <p:cNvPr id="41" name="Picture 8">
            <a:extLst>
              <a:ext uri="{FF2B5EF4-FFF2-40B4-BE49-F238E27FC236}">
                <a16:creationId xmlns:a16="http://schemas.microsoft.com/office/drawing/2014/main" id="{4211E02C-C3FF-0EF7-D6C1-CAA7467D472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99264" y="4856020"/>
            <a:ext cx="607568" cy="18630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E41A9369-D883-8529-C87D-BF1F3CDBFA4D}"/>
              </a:ext>
            </a:extLst>
          </p:cNvPr>
          <p:cNvPicPr>
            <a:picLocks noChangeAspect="1"/>
          </p:cNvPicPr>
          <p:nvPr/>
        </p:nvPicPr>
        <p:blipFill>
          <a:blip r:embed="rId9"/>
          <a:stretch>
            <a:fillRect/>
          </a:stretch>
        </p:blipFill>
        <p:spPr>
          <a:xfrm>
            <a:off x="8638694" y="4884110"/>
            <a:ext cx="607568" cy="130123"/>
          </a:xfrm>
          <a:prstGeom prst="rect">
            <a:avLst/>
          </a:prstGeom>
        </p:spPr>
      </p:pic>
      <p:pic>
        <p:nvPicPr>
          <p:cNvPr id="43" name="Picture 33">
            <a:extLst>
              <a:ext uri="{FF2B5EF4-FFF2-40B4-BE49-F238E27FC236}">
                <a16:creationId xmlns:a16="http://schemas.microsoft.com/office/drawing/2014/main" id="{98280B97-B769-EFC7-7376-810BD624C4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39005" y="4318792"/>
            <a:ext cx="1452976" cy="37603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descr="A close-up of a logo&#10;&#10;Description automatically generated">
            <a:extLst>
              <a:ext uri="{FF2B5EF4-FFF2-40B4-BE49-F238E27FC236}">
                <a16:creationId xmlns:a16="http://schemas.microsoft.com/office/drawing/2014/main" id="{3BE72276-8CDE-4B48-F8EC-E00D8081CD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25838" y="4408729"/>
            <a:ext cx="829038" cy="207261"/>
          </a:xfrm>
          <a:prstGeom prst="rect">
            <a:avLst/>
          </a:prstGeom>
        </p:spPr>
      </p:pic>
      <p:grpSp>
        <p:nvGrpSpPr>
          <p:cNvPr id="45" name="Group 44">
            <a:extLst>
              <a:ext uri="{FF2B5EF4-FFF2-40B4-BE49-F238E27FC236}">
                <a16:creationId xmlns:a16="http://schemas.microsoft.com/office/drawing/2014/main" id="{369AE8D5-63EB-B7FE-0EF0-4DD2EA939A04}"/>
              </a:ext>
            </a:extLst>
          </p:cNvPr>
          <p:cNvGrpSpPr/>
          <p:nvPr/>
        </p:nvGrpSpPr>
        <p:grpSpPr>
          <a:xfrm>
            <a:off x="7591482" y="5403418"/>
            <a:ext cx="1348593" cy="393755"/>
            <a:chOff x="7591482" y="5362598"/>
            <a:chExt cx="1348593" cy="393755"/>
          </a:xfrm>
        </p:grpSpPr>
        <p:sp>
          <p:nvSpPr>
            <p:cNvPr id="46" name="Rounded Rectangle 45">
              <a:extLst>
                <a:ext uri="{FF2B5EF4-FFF2-40B4-BE49-F238E27FC236}">
                  <a16:creationId xmlns:a16="http://schemas.microsoft.com/office/drawing/2014/main" id="{3E4C6ED5-F810-17BA-FBCB-C33A55DFD933}"/>
                </a:ext>
              </a:extLst>
            </p:cNvPr>
            <p:cNvSpPr/>
            <p:nvPr/>
          </p:nvSpPr>
          <p:spPr>
            <a:xfrm>
              <a:off x="7591482" y="5362598"/>
              <a:ext cx="1348593" cy="393755"/>
            </a:xfrm>
            <a:prstGeom prst="roundRect">
              <a:avLst>
                <a:gd name="adj" fmla="val 50000"/>
              </a:avLst>
            </a:prstGeom>
            <a:solidFill>
              <a:srgbClr val="2BC2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3CC588FD-B292-21E0-2D3B-8D7ACA913147}"/>
                </a:ext>
              </a:extLst>
            </p:cNvPr>
            <p:cNvSpPr txBox="1"/>
            <p:nvPr/>
          </p:nvSpPr>
          <p:spPr>
            <a:xfrm>
              <a:off x="7852043" y="5420976"/>
              <a:ext cx="827471" cy="276999"/>
            </a:xfrm>
            <a:prstGeom prst="rect">
              <a:avLst/>
            </a:prstGeom>
            <a:noFill/>
          </p:spPr>
          <p:txBody>
            <a:bodyPr wrap="none" rtlCol="0">
              <a:spAutoFit/>
            </a:bodyPr>
            <a:lstStyle/>
            <a:p>
              <a:r>
                <a:rPr lang="en-US" sz="1200" b="1">
                  <a:solidFill>
                    <a:schemeClr val="bg1"/>
                  </a:solidFill>
                  <a:latin typeface="Inter" panose="02000503000000020004" pitchFamily="2" charset="0"/>
                  <a:ea typeface="Inter" panose="02000503000000020004" pitchFamily="2" charset="0"/>
                </a:rPr>
                <a:t>LinkedIn</a:t>
              </a:r>
            </a:p>
          </p:txBody>
        </p:sp>
      </p:grpSp>
      <p:sp>
        <p:nvSpPr>
          <p:cNvPr id="48" name="TextBox 47">
            <a:extLst>
              <a:ext uri="{FF2B5EF4-FFF2-40B4-BE49-F238E27FC236}">
                <a16:creationId xmlns:a16="http://schemas.microsoft.com/office/drawing/2014/main" id="{920A1A20-015F-C534-9682-E5E238E54466}"/>
              </a:ext>
            </a:extLst>
          </p:cNvPr>
          <p:cNvSpPr txBox="1"/>
          <p:nvPr/>
        </p:nvSpPr>
        <p:spPr>
          <a:xfrm>
            <a:off x="7765399" y="2743331"/>
            <a:ext cx="2994080" cy="707886"/>
          </a:xfrm>
          <a:prstGeom prst="rect">
            <a:avLst/>
          </a:prstGeom>
          <a:noFill/>
        </p:spPr>
        <p:txBody>
          <a:bodyPr wrap="square" rtlCol="0">
            <a:spAutoFit/>
          </a:bodyPr>
          <a:lstStyle/>
          <a:p>
            <a:r>
              <a:rPr lang="en-US" sz="2000" b="1">
                <a:solidFill>
                  <a:srgbClr val="008080"/>
                </a:solidFill>
                <a:latin typeface="Inter ExtraBold" panose="02000503000000020004" pitchFamily="2" charset="0"/>
                <a:ea typeface="Inter ExtraBold" panose="02000503000000020004" pitchFamily="2" charset="0"/>
              </a:rPr>
              <a:t>Johannes Knabe, PhD</a:t>
            </a:r>
            <a:br>
              <a:rPr lang="en-US" sz="1800">
                <a:solidFill>
                  <a:srgbClr val="008080"/>
                </a:solidFill>
                <a:latin typeface="Inter" panose="02000503000000020004" pitchFamily="2" charset="0"/>
                <a:ea typeface="Inter" panose="02000503000000020004" pitchFamily="2" charset="0"/>
              </a:rPr>
            </a:br>
            <a:endParaRPr lang="en-US" sz="2000" b="1">
              <a:latin typeface="Inter ExtraBold" panose="02000503000000020004" pitchFamily="2" charset="0"/>
              <a:ea typeface="Inter ExtraBold" panose="02000503000000020004" pitchFamily="2" charset="0"/>
            </a:endParaRPr>
          </a:p>
        </p:txBody>
      </p:sp>
      <p:pic>
        <p:nvPicPr>
          <p:cNvPr id="49" name="Picture 48">
            <a:extLst>
              <a:ext uri="{FF2B5EF4-FFF2-40B4-BE49-F238E27FC236}">
                <a16:creationId xmlns:a16="http://schemas.microsoft.com/office/drawing/2014/main" id="{7D11F7D8-4D81-58ED-93B9-482F1C3A19F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9332" t="6787" r="4052" b="6596"/>
          <a:stretch/>
        </p:blipFill>
        <p:spPr>
          <a:xfrm>
            <a:off x="6338684" y="2644358"/>
            <a:ext cx="1252798" cy="1252798"/>
          </a:xfrm>
          <a:prstGeom prst="ellipse">
            <a:avLst/>
          </a:prstGeom>
          <a:ln w="38100">
            <a:noFill/>
          </a:ln>
        </p:spPr>
      </p:pic>
      <p:sp>
        <p:nvSpPr>
          <p:cNvPr id="50" name="TextBox 49">
            <a:extLst>
              <a:ext uri="{FF2B5EF4-FFF2-40B4-BE49-F238E27FC236}">
                <a16:creationId xmlns:a16="http://schemas.microsoft.com/office/drawing/2014/main" id="{5CA8AB63-12D4-4D53-6C57-81598077B5B1}"/>
              </a:ext>
            </a:extLst>
          </p:cNvPr>
          <p:cNvSpPr txBox="1"/>
          <p:nvPr/>
        </p:nvSpPr>
        <p:spPr>
          <a:xfrm>
            <a:off x="7765399" y="3208281"/>
            <a:ext cx="2576942" cy="1107996"/>
          </a:xfrm>
          <a:prstGeom prst="rect">
            <a:avLst/>
          </a:prstGeom>
          <a:noFill/>
        </p:spPr>
        <p:txBody>
          <a:bodyPr wrap="square" rtlCol="0">
            <a:spAutoFit/>
          </a:bodyPr>
          <a:lstStyle/>
          <a:p>
            <a:r>
              <a:rPr lang="en-US" sz="1600">
                <a:solidFill>
                  <a:srgbClr val="008080"/>
                </a:solidFill>
                <a:ea typeface="Inter Light" panose="02000503000000020004" pitchFamily="2" charset="0"/>
                <a:cs typeface="Open Sans" panose="020B0606030504020204" pitchFamily="34" charset="0"/>
              </a:rPr>
              <a:t>Built the </a:t>
            </a:r>
            <a:r>
              <a:rPr lang="en-US" sz="1600" err="1">
                <a:solidFill>
                  <a:srgbClr val="008080"/>
                </a:solidFill>
                <a:ea typeface="Inter Light" panose="02000503000000020004" pitchFamily="2" charset="0"/>
                <a:cs typeface="Open Sans" panose="020B0606030504020204" pitchFamily="34" charset="0"/>
              </a:rPr>
              <a:t>award-winning</a:t>
            </a:r>
            <a:r>
              <a:rPr lang="en-US" sz="1600">
                <a:solidFill>
                  <a:srgbClr val="008080"/>
                </a:solidFill>
                <a:ea typeface="Inter Light" panose="02000503000000020004" pitchFamily="2" charset="0"/>
                <a:cs typeface="Open Sans" panose="020B0606030504020204" pitchFamily="34" charset="0"/>
              </a:rPr>
              <a:t> </a:t>
            </a:r>
            <a:r>
              <a:rPr lang="en-US" sz="1600" err="1">
                <a:solidFill>
                  <a:srgbClr val="008080"/>
                </a:solidFill>
                <a:ea typeface="Inter Light" panose="02000503000000020004" pitchFamily="2" charset="0"/>
                <a:cs typeface="Open Sans" panose="020B0606030504020204" pitchFamily="34" charset="0"/>
              </a:rPr>
              <a:t>plagiarism software</a:t>
            </a:r>
            <a:r>
              <a:rPr lang="en-US" sz="1600">
                <a:solidFill>
                  <a:srgbClr val="008080"/>
                </a:solidFill>
                <a:ea typeface="Inter Light" panose="02000503000000020004" pitchFamily="2" charset="0"/>
                <a:cs typeface="Open Sans" panose="020B0606030504020204" pitchFamily="34" charset="0"/>
              </a:rPr>
              <a:t> PlagScan and was CTO </a:t>
            </a:r>
            <a:r>
              <a:rPr lang="en-US" sz="1600" err="1">
                <a:solidFill>
                  <a:srgbClr val="008080"/>
                </a:solidFill>
                <a:ea typeface="Inter Light" panose="02000503000000020004" pitchFamily="2" charset="0"/>
                <a:cs typeface="Open Sans" panose="020B0606030504020204" pitchFamily="34" charset="0"/>
              </a:rPr>
              <a:t>at</a:t>
            </a:r>
            <a:r>
              <a:rPr lang="en-US" sz="1600">
                <a:solidFill>
                  <a:srgbClr val="008080"/>
                </a:solidFill>
                <a:ea typeface="Inter Light" panose="02000503000000020004" pitchFamily="2" charset="0"/>
                <a:cs typeface="Open Sans" panose="020B0606030504020204" pitchFamily="34" charset="0"/>
              </a:rPr>
              <a:t> </a:t>
            </a:r>
            <a:r>
              <a:rPr lang="en-US" sz="1600" err="1">
                <a:solidFill>
                  <a:srgbClr val="008080"/>
                </a:solidFill>
                <a:ea typeface="Inter Light" panose="02000503000000020004" pitchFamily="2" charset="0"/>
                <a:cs typeface="Open Sans" panose="020B0606030504020204" pitchFamily="34" charset="0"/>
              </a:rPr>
              <a:t>Ouriginal</a:t>
            </a:r>
            <a:r>
              <a:rPr lang="en-US" sz="1600">
                <a:solidFill>
                  <a:srgbClr val="008080"/>
                </a:solidFill>
                <a:ea typeface="Inter Light" panose="02000503000000020004" pitchFamily="2" charset="0"/>
                <a:cs typeface="Open Sans" panose="020B0606030504020204" pitchFamily="34" charset="0"/>
              </a:rPr>
              <a:t>.</a:t>
            </a:r>
          </a:p>
          <a:p>
            <a:endParaRPr lang="en-US"/>
          </a:p>
        </p:txBody>
      </p:sp>
    </p:spTree>
    <p:extLst>
      <p:ext uri="{BB962C8B-B14F-4D97-AF65-F5344CB8AC3E}">
        <p14:creationId xmlns:p14="http://schemas.microsoft.com/office/powerpoint/2010/main" val="1572002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115713-BABA-1CEF-A1C1-4542B700A50F}"/>
              </a:ext>
            </a:extLst>
          </p:cNvPr>
          <p:cNvSpPr txBox="1"/>
          <p:nvPr/>
        </p:nvSpPr>
        <p:spPr>
          <a:xfrm>
            <a:off x="2153266" y="1043972"/>
            <a:ext cx="7344696"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de-DE" sz="3600" b="1" noProof="0">
                <a:solidFill>
                  <a:schemeClr val="bg1"/>
                </a:solidFill>
                <a:latin typeface="Inter ExtraBold" panose="02000503000000020004" pitchFamily="2" charset="0"/>
                <a:ea typeface="Inter ExtraBold" panose="02000503000000020004" pitchFamily="2" charset="0"/>
                <a:cs typeface="+mj-cs"/>
                <a:sym typeface="Helvetica"/>
              </a:rPr>
              <a:t>Start a no-obligation pilot in your faculty or department</a:t>
            </a:r>
            <a:endParaRPr kumimoji="0" lang="de-DE" sz="3600" b="1" u="none" strike="noStrike" cap="none" spc="0" normalizeH="0" baseline="0" noProof="0">
              <a:ln>
                <a:noFill/>
              </a:ln>
              <a:solidFill>
                <a:schemeClr val="bg1"/>
              </a:solidFill>
              <a:effectLst/>
              <a:uFillTx/>
              <a:latin typeface="Inter ExtraBold" panose="02000503000000020004" pitchFamily="2" charset="0"/>
              <a:ea typeface="Inter ExtraBold" panose="02000503000000020004" pitchFamily="2" charset="0"/>
              <a:cs typeface="+mj-cs"/>
              <a:sym typeface="Helvetica"/>
            </a:endParaRPr>
          </a:p>
        </p:txBody>
      </p:sp>
      <p:pic>
        <p:nvPicPr>
          <p:cNvPr id="19" name="Graphic 18">
            <a:extLst>
              <a:ext uri="{FF2B5EF4-FFF2-40B4-BE49-F238E27FC236}">
                <a16:creationId xmlns:a16="http://schemas.microsoft.com/office/drawing/2014/main" id="{7F90543C-746F-5C75-679B-94D793DFE14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38558" y="-630897"/>
            <a:ext cx="4949388" cy="4949388"/>
          </a:xfrm>
          <a:prstGeom prst="rect">
            <a:avLst/>
          </a:prstGeom>
        </p:spPr>
      </p:pic>
      <p:pic>
        <p:nvPicPr>
          <p:cNvPr id="4" name="Picture 3" descr="A person holding a card with a plus a plus and a grade&#10;&#10;AI-generated content may be incorrect.">
            <a:extLst>
              <a:ext uri="{FF2B5EF4-FFF2-40B4-BE49-F238E27FC236}">
                <a16:creationId xmlns:a16="http://schemas.microsoft.com/office/drawing/2014/main" id="{D42D42BC-D530-C8F1-B9E3-78CA66DD6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5288" y="1375918"/>
            <a:ext cx="4340382" cy="4949388"/>
          </a:xfrm>
          <a:prstGeom prst="rect">
            <a:avLst/>
          </a:prstGeom>
        </p:spPr>
      </p:pic>
      <p:sp>
        <p:nvSpPr>
          <p:cNvPr id="8" name="Kotak Teks 3">
            <a:extLst>
              <a:ext uri="{FF2B5EF4-FFF2-40B4-BE49-F238E27FC236}">
                <a16:creationId xmlns:a16="http://schemas.microsoft.com/office/drawing/2014/main" id="{C15581BA-5D03-3A94-B9E1-332786FE017C}"/>
              </a:ext>
            </a:extLst>
          </p:cNvPr>
          <p:cNvSpPr txBox="1"/>
          <p:nvPr/>
        </p:nvSpPr>
        <p:spPr>
          <a:xfrm>
            <a:off x="755594" y="3804735"/>
            <a:ext cx="3848747" cy="307777"/>
          </a:xfrm>
          <a:prstGeom prst="rect">
            <a:avLst/>
          </a:prstGeom>
          <a:noFill/>
        </p:spPr>
        <p:txBody>
          <a:bodyPr wrap="square">
            <a:spAutoFit/>
          </a:bodyPr>
          <a:lstStyle>
            <a:defPPr>
              <a:defRPr lang="en-US"/>
            </a:defPPr>
            <a:lvl1pPr>
              <a:defRPr sz="1200" b="1" spc="100">
                <a:solidFill>
                  <a:srgbClr val="5CACF3"/>
                </a:solidFill>
                <a:latin typeface="Montserrat" panose="00000500000000000000" pitchFamily="2" charset="0"/>
                <a:ea typeface="Open Sans SemiBold" pitchFamily="2" charset="0"/>
                <a:cs typeface="Open Sans SemiBold" pitchFamily="2" charset="0"/>
              </a:defRPr>
            </a:lvl1pPr>
          </a:lstStyle>
          <a:p>
            <a:pPr eaLnBrk="1" fontAlgn="auto" hangingPunct="1">
              <a:spcBef>
                <a:spcPts val="0"/>
              </a:spcBef>
              <a:spcAft>
                <a:spcPts val="0"/>
              </a:spcAft>
              <a:defRPr/>
            </a:pPr>
            <a:r>
              <a:rPr lang="de-DE" sz="1400" spc="0" noProof="0">
                <a:solidFill>
                  <a:schemeClr val="bg1"/>
                </a:solidFill>
                <a:latin typeface="+mn-lt"/>
                <a:ea typeface="+mj-ea"/>
                <a:cs typeface="+mn-lt"/>
                <a:hlinkClick r:id="rId4">
                  <a:extLst>
                    <a:ext uri="{A12FA001-AC4F-418D-AE19-62706E023703}">
                      <ahyp:hlinkClr xmlns:ahyp="http://schemas.microsoft.com/office/drawing/2018/hyperlinkcolor" val="tx"/>
                    </a:ext>
                  </a:extLst>
                </a:hlinkClick>
              </a:rPr>
              <a:t>Markus.Goldbach@mentafy.com</a:t>
            </a:r>
            <a:r>
              <a:rPr lang="de-DE" sz="1400" spc="0" noProof="0">
                <a:solidFill>
                  <a:schemeClr val="bg1"/>
                </a:solidFill>
                <a:latin typeface="+mn-lt"/>
                <a:ea typeface="+mj-ea"/>
                <a:cs typeface="+mn-lt"/>
              </a:rPr>
              <a:t>   </a:t>
            </a:r>
          </a:p>
        </p:txBody>
      </p:sp>
      <p:sp>
        <p:nvSpPr>
          <p:cNvPr id="10" name="Kotak Teks 3">
            <a:extLst>
              <a:ext uri="{FF2B5EF4-FFF2-40B4-BE49-F238E27FC236}">
                <a16:creationId xmlns:a16="http://schemas.microsoft.com/office/drawing/2014/main" id="{A6C60966-E0FB-BEAA-7EFC-0E37267A7B40}"/>
              </a:ext>
            </a:extLst>
          </p:cNvPr>
          <p:cNvSpPr txBox="1"/>
          <p:nvPr/>
        </p:nvSpPr>
        <p:spPr>
          <a:xfrm>
            <a:off x="755595" y="4117397"/>
            <a:ext cx="3270830" cy="954107"/>
          </a:xfrm>
          <a:prstGeom prst="rect">
            <a:avLst/>
          </a:prstGeom>
          <a:noFill/>
        </p:spPr>
        <p:txBody>
          <a:bodyPr wrap="square">
            <a:spAutoFit/>
          </a:bodyPr>
          <a:lstStyle>
            <a:defPPr>
              <a:defRPr lang="en-US"/>
            </a:defPPr>
            <a:lvl1pPr>
              <a:defRPr sz="1200" b="1" spc="100">
                <a:solidFill>
                  <a:srgbClr val="5CACF3"/>
                </a:solidFill>
                <a:latin typeface="Montserrat" panose="00000500000000000000" pitchFamily="2" charset="0"/>
                <a:ea typeface="Open Sans SemiBold" pitchFamily="2" charset="0"/>
                <a:cs typeface="Open Sans SemiBold" pitchFamily="2" charset="0"/>
              </a:defRPr>
            </a:lvl1pPr>
          </a:lstStyle>
          <a:p>
            <a:pPr hangingPunct="1">
              <a:defRPr/>
            </a:pPr>
            <a:r>
              <a:rPr lang="de-DE" sz="1400" b="0" spc="0" noProof="0">
                <a:solidFill>
                  <a:schemeClr val="bg1"/>
                </a:solidFill>
                <a:latin typeface="+mn-lt"/>
                <a:ea typeface="Open Sans" panose="020B0606030504020204" pitchFamily="34" charset="0"/>
                <a:cs typeface="Open Sans" panose="020B0606030504020204" pitchFamily="34" charset="0"/>
              </a:rPr>
              <a:t>+49 175 5888661</a:t>
            </a:r>
          </a:p>
          <a:p>
            <a:pPr hangingPunct="1">
              <a:defRPr/>
            </a:pPr>
            <a:endParaRPr lang="de-DE" sz="1400" b="0" spc="0" noProof="0">
              <a:solidFill>
                <a:schemeClr val="bg1"/>
              </a:solidFill>
              <a:latin typeface="+mn-lt"/>
              <a:ea typeface="Open Sans" panose="020B0606030504020204" pitchFamily="34" charset="0"/>
              <a:cs typeface="Open Sans" panose="020B0606030504020204" pitchFamily="34" charset="0"/>
            </a:endParaRPr>
          </a:p>
          <a:p>
            <a:pPr hangingPunct="1">
              <a:defRPr/>
            </a:pPr>
            <a:r>
              <a:rPr lang="de-DE" sz="1400" b="0" spc="0" noProof="0">
                <a:solidFill>
                  <a:schemeClr val="bg1"/>
                </a:solidFill>
                <a:latin typeface="+mn-lt"/>
                <a:ea typeface="Open Sans" panose="020B0606030504020204" pitchFamily="34" charset="0"/>
                <a:cs typeface="Open Sans" panose="020B0606030504020204" pitchFamily="34" charset="0"/>
              </a:rPr>
              <a:t>Gottfried-Hagen-Str. 60-62</a:t>
            </a:r>
          </a:p>
          <a:p>
            <a:pPr hangingPunct="1">
              <a:defRPr/>
            </a:pPr>
            <a:r>
              <a:rPr lang="de-DE" sz="1400" b="0" spc="0" noProof="0">
                <a:solidFill>
                  <a:schemeClr val="bg1"/>
                </a:solidFill>
                <a:latin typeface="+mn-lt"/>
                <a:ea typeface="Open Sans" panose="020B0606030504020204" pitchFamily="34" charset="0"/>
                <a:cs typeface="Open Sans" panose="020B0606030504020204" pitchFamily="34" charset="0"/>
              </a:rPr>
              <a:t>51105 Cologne, Germany</a:t>
            </a:r>
          </a:p>
        </p:txBody>
      </p:sp>
      <p:sp>
        <p:nvSpPr>
          <p:cNvPr id="11" name="TextBox 10">
            <a:extLst>
              <a:ext uri="{FF2B5EF4-FFF2-40B4-BE49-F238E27FC236}">
                <a16:creationId xmlns:a16="http://schemas.microsoft.com/office/drawing/2014/main" id="{4251EFC4-6783-41FF-7208-BA979FA4FAE3}"/>
              </a:ext>
            </a:extLst>
          </p:cNvPr>
          <p:cNvSpPr txBox="1"/>
          <p:nvPr/>
        </p:nvSpPr>
        <p:spPr>
          <a:xfrm>
            <a:off x="755594" y="3242072"/>
            <a:ext cx="4228029" cy="569387"/>
          </a:xfrm>
          <a:prstGeom prst="rect">
            <a:avLst/>
          </a:prstGeom>
          <a:noFill/>
        </p:spPr>
        <p:txBody>
          <a:bodyPr wrap="square" rtlCol="0">
            <a:spAutoFit/>
          </a:bodyPr>
          <a:lstStyle/>
          <a:p>
            <a:r>
              <a:rPr lang="de-DE" sz="2000" b="1" noProof="0">
                <a:solidFill>
                  <a:schemeClr val="bg1"/>
                </a:solidFill>
                <a:latin typeface="Inter ExtraBold" panose="02000503000000020004" pitchFamily="2" charset="0"/>
                <a:ea typeface="Inter ExtraBold" panose="02000503000000020004" pitchFamily="2" charset="0"/>
              </a:rPr>
              <a:t>Markus Goldbach</a:t>
            </a:r>
            <a:br>
              <a:rPr lang="de-DE" sz="1600" noProof="0">
                <a:solidFill>
                  <a:schemeClr val="bg1"/>
                </a:solidFill>
                <a:latin typeface="Inter" panose="02000503000000020004" pitchFamily="2" charset="0"/>
                <a:ea typeface="Inter" panose="02000503000000020004" pitchFamily="2" charset="0"/>
              </a:rPr>
            </a:br>
            <a:r>
              <a:rPr lang="de-DE" sz="1100" b="1" noProof="0">
                <a:solidFill>
                  <a:schemeClr val="bg1"/>
                </a:solidFill>
                <a:latin typeface="Inter ExtraBold" panose="02000503000000020004" pitchFamily="2" charset="0"/>
                <a:ea typeface="Inter ExtraBold" panose="02000503000000020004" pitchFamily="2" charset="0"/>
              </a:rPr>
              <a:t>CEO</a:t>
            </a:r>
            <a:endParaRPr lang="de-DE" b="1" noProof="0">
              <a:solidFill>
                <a:schemeClr val="bg1"/>
              </a:solidFill>
              <a:latin typeface="Inter ExtraBold" panose="02000503000000020004" pitchFamily="2" charset="0"/>
              <a:ea typeface="Inter ExtraBold" panose="02000503000000020004" pitchFamily="2" charset="0"/>
            </a:endParaRPr>
          </a:p>
        </p:txBody>
      </p:sp>
      <p:grpSp>
        <p:nvGrpSpPr>
          <p:cNvPr id="14" name="Group 13">
            <a:extLst>
              <a:ext uri="{FF2B5EF4-FFF2-40B4-BE49-F238E27FC236}">
                <a16:creationId xmlns:a16="http://schemas.microsoft.com/office/drawing/2014/main" id="{67665A42-D3FC-CD7A-28E7-A722C1F5B389}"/>
              </a:ext>
            </a:extLst>
          </p:cNvPr>
          <p:cNvGrpSpPr/>
          <p:nvPr/>
        </p:nvGrpSpPr>
        <p:grpSpPr>
          <a:xfrm>
            <a:off x="755594" y="5161938"/>
            <a:ext cx="3369682" cy="589735"/>
            <a:chOff x="4311288" y="2513007"/>
            <a:chExt cx="3369682" cy="589735"/>
          </a:xfrm>
        </p:grpSpPr>
        <p:sp>
          <p:nvSpPr>
            <p:cNvPr id="9" name="Rounded Rectangle 9">
              <a:extLst>
                <a:ext uri="{FF2B5EF4-FFF2-40B4-BE49-F238E27FC236}">
                  <a16:creationId xmlns:a16="http://schemas.microsoft.com/office/drawing/2014/main" id="{30DD7D8D-A4DB-4C3A-0607-581F6A44ABFB}"/>
                </a:ext>
              </a:extLst>
            </p:cNvPr>
            <p:cNvSpPr/>
            <p:nvPr/>
          </p:nvSpPr>
          <p:spPr>
            <a:xfrm>
              <a:off x="4311288" y="2513007"/>
              <a:ext cx="3369682" cy="589735"/>
            </a:xfrm>
            <a:prstGeom prst="roundRect">
              <a:avLst>
                <a:gd name="adj" fmla="val 50000"/>
              </a:avLst>
            </a:prstGeom>
            <a:solidFill>
              <a:srgbClr val="72F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2" name="TextBox 11">
              <a:extLst>
                <a:ext uri="{FF2B5EF4-FFF2-40B4-BE49-F238E27FC236}">
                  <a16:creationId xmlns:a16="http://schemas.microsoft.com/office/drawing/2014/main" id="{EEB4D944-A828-8974-DF94-9F8ADE6C0F31}"/>
                </a:ext>
              </a:extLst>
            </p:cNvPr>
            <p:cNvSpPr txBox="1"/>
            <p:nvPr/>
          </p:nvSpPr>
          <p:spPr>
            <a:xfrm>
              <a:off x="4893598" y="2633373"/>
              <a:ext cx="2675135" cy="338554"/>
            </a:xfrm>
            <a:prstGeom prst="rect">
              <a:avLst/>
            </a:prstGeom>
            <a:noFill/>
          </p:spPr>
          <p:txBody>
            <a:bodyPr wrap="square" rtlCol="0">
              <a:spAutoFit/>
            </a:bodyPr>
            <a:lstStyle/>
            <a:p>
              <a:r>
                <a:rPr lang="de-DE" sz="1600" b="1" noProof="0" dirty="0">
                  <a:solidFill>
                    <a:srgbClr val="008080"/>
                  </a:solidFill>
                  <a:latin typeface="Inter ExtraBold" panose="02000503000000020004" pitchFamily="2" charset="0"/>
                  <a:ea typeface="Inter ExtraBold" panose="02000503000000020004" pitchFamily="2" charset="0"/>
                  <a:hlinkClick r:id="rId5"/>
                </a:rPr>
                <a:t>Book a </a:t>
              </a:r>
              <a:r>
                <a:rPr lang="de-DE" sz="1600" b="1" noProof="0" dirty="0" err="1">
                  <a:solidFill>
                    <a:srgbClr val="008080"/>
                  </a:solidFill>
                  <a:latin typeface="Inter ExtraBold" panose="02000503000000020004" pitchFamily="2" charset="0"/>
                  <a:ea typeface="Inter ExtraBold" panose="02000503000000020004" pitchFamily="2" charset="0"/>
                  <a:hlinkClick r:id="rId5"/>
                </a:rPr>
                <a:t>webinar</a:t>
              </a:r>
              <a:r>
                <a:rPr lang="de-DE" sz="1600" b="1" noProof="0" dirty="0">
                  <a:solidFill>
                    <a:srgbClr val="008080"/>
                  </a:solidFill>
                  <a:latin typeface="Inter ExtraBold" panose="02000503000000020004" pitchFamily="2" charset="0"/>
                  <a:ea typeface="Inter ExtraBold" panose="02000503000000020004" pitchFamily="2" charset="0"/>
                  <a:hlinkClick r:id="rId5"/>
                </a:rPr>
                <a:t> </a:t>
              </a:r>
              <a:r>
                <a:rPr lang="de-DE" sz="1600" b="1" noProof="0" dirty="0" err="1">
                  <a:solidFill>
                    <a:srgbClr val="008080"/>
                  </a:solidFill>
                  <a:latin typeface="Inter ExtraBold" panose="02000503000000020004" pitchFamily="2" charset="0"/>
                  <a:ea typeface="Inter ExtraBold" panose="02000503000000020004" pitchFamily="2" charset="0"/>
                  <a:hlinkClick r:id="rId5"/>
                </a:rPr>
                <a:t>now</a:t>
              </a:r>
              <a:endParaRPr lang="de-DE" sz="1600" b="1" noProof="0" dirty="0">
                <a:solidFill>
                  <a:srgbClr val="008080"/>
                </a:solidFill>
                <a:latin typeface="Inter ExtraBold" panose="02000503000000020004" pitchFamily="2" charset="0"/>
                <a:ea typeface="Inter ExtraBold" panose="02000503000000020004" pitchFamily="2" charset="0"/>
              </a:endParaRPr>
            </a:p>
          </p:txBody>
        </p:sp>
        <p:pic>
          <p:nvPicPr>
            <p:cNvPr id="13" name="Graphic 12">
              <a:hlinkClick r:id="rId6"/>
              <a:extLst>
                <a:ext uri="{FF2B5EF4-FFF2-40B4-BE49-F238E27FC236}">
                  <a16:creationId xmlns:a16="http://schemas.microsoft.com/office/drawing/2014/main" id="{B4587FBD-DC7E-0B5E-F20F-197BB46D52B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flipH="1">
              <a:off x="4436116" y="2525109"/>
              <a:ext cx="569466" cy="569466"/>
            </a:xfrm>
            <a:prstGeom prst="rect">
              <a:avLst/>
            </a:prstGeom>
          </p:spPr>
        </p:pic>
      </p:grpSp>
      <p:sp>
        <p:nvSpPr>
          <p:cNvPr id="16" name="Slide Number Placeholder 1">
            <a:extLst>
              <a:ext uri="{FF2B5EF4-FFF2-40B4-BE49-F238E27FC236}">
                <a16:creationId xmlns:a16="http://schemas.microsoft.com/office/drawing/2014/main" id="{59132C28-7B5D-2615-9AEF-F3869F335393}"/>
              </a:ext>
            </a:extLst>
          </p:cNvPr>
          <p:cNvSpPr txBox="1">
            <a:spLocks/>
          </p:cNvSpPr>
          <p:nvPr/>
        </p:nvSpPr>
        <p:spPr>
          <a:xfrm>
            <a:off x="11575279" y="6321511"/>
            <a:ext cx="359432" cy="332741"/>
          </a:xfrm>
          <a:prstGeom prst="rect">
            <a:avLst/>
          </a:prstGeom>
        </p:spPr>
        <p:txBody>
          <a:bodyPr vert="horz" lIns="91440" tIns="45720" rIns="91440" bIns="45720" rtlCol="0" anchor="ctr"/>
          <a:lstStyle>
            <a:defPPr>
              <a:defRPr lang="en-US"/>
            </a:defPPr>
            <a:lvl1pPr marL="0" algn="ctr" defTabSz="457200" rtl="0" eaLnBrk="1" latinLnBrk="0" hangingPunct="1">
              <a:defRPr sz="1600" kern="1200">
                <a:solidFill>
                  <a:srgbClr val="595959"/>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de-DE" sz="1200" b="1" noProof="0" smtClean="0">
                <a:solidFill>
                  <a:srgbClr val="FFFFFF"/>
                </a:solidFill>
                <a:latin typeface="Inter ExtraBold" panose="02000503000000020004" pitchFamily="2" charset="0"/>
                <a:ea typeface="Inter ExtraBold" panose="02000503000000020004" pitchFamily="2" charset="0"/>
              </a:rPr>
              <a:pPr/>
              <a:t>21</a:t>
            </a:fld>
            <a:endParaRPr lang="de-DE" sz="1200" b="1" noProof="0">
              <a:solidFill>
                <a:srgbClr val="FFFFFF"/>
              </a:solidFill>
              <a:latin typeface="Inter ExtraBold" panose="02000503000000020004" pitchFamily="2" charset="0"/>
              <a:ea typeface="Inter ExtraBold" panose="02000503000000020004" pitchFamily="2" charset="0"/>
            </a:endParaRPr>
          </a:p>
        </p:txBody>
      </p:sp>
    </p:spTree>
    <p:extLst>
      <p:ext uri="{BB962C8B-B14F-4D97-AF65-F5344CB8AC3E}">
        <p14:creationId xmlns:p14="http://schemas.microsoft.com/office/powerpoint/2010/main" val="154143893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5">
            <a:extLst>
              <a:ext uri="{FF2B5EF4-FFF2-40B4-BE49-F238E27FC236}">
                <a16:creationId xmlns:a16="http://schemas.microsoft.com/office/drawing/2014/main" id="{9D7334E4-DD34-C94B-04C2-D4F48F1C630A}"/>
              </a:ext>
            </a:extLst>
          </p:cNvPr>
          <p:cNvSpPr txBox="1"/>
          <p:nvPr/>
        </p:nvSpPr>
        <p:spPr>
          <a:xfrm>
            <a:off x="2013664" y="1997839"/>
            <a:ext cx="8164672" cy="286232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lvl="1" algn="ctr"/>
            <a:r>
              <a:rPr lang="de-DE" sz="6000" b="1" noProof="0">
                <a:solidFill>
                  <a:schemeClr val="bg1"/>
                </a:solidFill>
                <a:latin typeface="Montserrat" pitchFamily="2" charset="77"/>
                <a:ea typeface="Open Sans" panose="020B0606030504020204" pitchFamily="34" charset="0"/>
                <a:cs typeface="Open Sans" panose="020B0606030504020204" pitchFamily="34" charset="0"/>
              </a:rPr>
              <a:t>QUESTIONS </a:t>
            </a:r>
            <a:br>
              <a:rPr lang="de-DE" sz="6000" b="1" noProof="0">
                <a:solidFill>
                  <a:schemeClr val="bg1"/>
                </a:solidFill>
                <a:latin typeface="Montserrat" pitchFamily="2" charset="77"/>
                <a:ea typeface="Open Sans" panose="020B0606030504020204" pitchFamily="34" charset="0"/>
                <a:cs typeface="Open Sans" panose="020B0606030504020204" pitchFamily="34" charset="0"/>
              </a:rPr>
            </a:br>
            <a:r>
              <a:rPr lang="de-DE" sz="6000" b="1" noProof="0">
                <a:solidFill>
                  <a:schemeClr val="bg1"/>
                </a:solidFill>
                <a:latin typeface="Montserrat" pitchFamily="2" charset="77"/>
                <a:ea typeface="Open Sans" panose="020B0606030504020204" pitchFamily="34" charset="0"/>
                <a:cs typeface="Open Sans" panose="020B0606030504020204" pitchFamily="34" charset="0"/>
              </a:rPr>
              <a:t>&amp; </a:t>
            </a:r>
            <a:br>
              <a:rPr lang="de-DE" sz="6000" b="1" noProof="0">
                <a:solidFill>
                  <a:schemeClr val="bg1"/>
                </a:solidFill>
                <a:latin typeface="Montserrat" pitchFamily="2" charset="77"/>
                <a:ea typeface="Open Sans" panose="020B0606030504020204" pitchFamily="34" charset="0"/>
                <a:cs typeface="Open Sans" panose="020B0606030504020204" pitchFamily="34" charset="0"/>
              </a:rPr>
            </a:br>
            <a:r>
              <a:rPr lang="de-DE" sz="6000" b="1" noProof="0">
                <a:solidFill>
                  <a:schemeClr val="bg1"/>
                </a:solidFill>
                <a:latin typeface="Montserrat" pitchFamily="2" charset="77"/>
                <a:ea typeface="Open Sans" panose="020B0606030504020204" pitchFamily="34" charset="0"/>
                <a:cs typeface="Open Sans" panose="020B0606030504020204" pitchFamily="34" charset="0"/>
              </a:rPr>
              <a:t>ANSWERS</a:t>
            </a:r>
          </a:p>
        </p:txBody>
      </p:sp>
      <p:pic>
        <p:nvPicPr>
          <p:cNvPr id="3" name="Picture 3" descr="A white text on a black background&#10;&#10;Description automatically generated">
            <a:extLst>
              <a:ext uri="{FF2B5EF4-FFF2-40B4-BE49-F238E27FC236}">
                <a16:creationId xmlns:a16="http://schemas.microsoft.com/office/drawing/2014/main" id="{E9DB4F8E-1264-9729-9031-636E6CAB10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6125" y="218335"/>
            <a:ext cx="1145667" cy="301030"/>
          </a:xfrm>
          <a:prstGeom prst="rect">
            <a:avLst/>
          </a:prstGeom>
        </p:spPr>
      </p:pic>
    </p:spTree>
    <p:extLst>
      <p:ext uri="{BB962C8B-B14F-4D97-AF65-F5344CB8AC3E}">
        <p14:creationId xmlns:p14="http://schemas.microsoft.com/office/powerpoint/2010/main" val="2624984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26123" y="0"/>
            <a:ext cx="5866130" cy="6858000"/>
            <a:chOff x="6326123" y="0"/>
            <a:chExt cx="5866130" cy="6858000"/>
          </a:xfrm>
        </p:grpSpPr>
        <p:sp>
          <p:nvSpPr>
            <p:cNvPr id="3" name="object 3"/>
            <p:cNvSpPr/>
            <p:nvPr/>
          </p:nvSpPr>
          <p:spPr>
            <a:xfrm>
              <a:off x="7915274" y="0"/>
              <a:ext cx="4276725" cy="6858000"/>
            </a:xfrm>
            <a:custGeom>
              <a:avLst/>
              <a:gdLst/>
              <a:ahLst/>
              <a:cxnLst/>
              <a:rect l="l" t="t" r="r" b="b"/>
              <a:pathLst>
                <a:path w="4276725" h="6858000">
                  <a:moveTo>
                    <a:pt x="4276725" y="0"/>
                  </a:moveTo>
                  <a:lnTo>
                    <a:pt x="0" y="0"/>
                  </a:lnTo>
                  <a:lnTo>
                    <a:pt x="0" y="6858000"/>
                  </a:lnTo>
                  <a:lnTo>
                    <a:pt x="4276725" y="6858000"/>
                  </a:lnTo>
                  <a:lnTo>
                    <a:pt x="4276725" y="0"/>
                  </a:lnTo>
                  <a:close/>
                </a:path>
              </a:pathLst>
            </a:custGeom>
            <a:solidFill>
              <a:srgbClr val="008080"/>
            </a:solidFill>
          </p:spPr>
          <p:txBody>
            <a:bodyPr wrap="square" lIns="0" tIns="0" rIns="0" bIns="0" rtlCol="0"/>
            <a:lstStyle/>
            <a:p>
              <a:endParaRPr lang="de-DE" noProof="0"/>
            </a:p>
          </p:txBody>
        </p:sp>
        <p:sp>
          <p:nvSpPr>
            <p:cNvPr id="4" name="object 4"/>
            <p:cNvSpPr/>
            <p:nvPr/>
          </p:nvSpPr>
          <p:spPr>
            <a:xfrm>
              <a:off x="6326123" y="542925"/>
              <a:ext cx="5170805" cy="5772150"/>
            </a:xfrm>
            <a:custGeom>
              <a:avLst/>
              <a:gdLst/>
              <a:ahLst/>
              <a:cxnLst/>
              <a:rect l="l" t="t" r="r" b="b"/>
              <a:pathLst>
                <a:path w="5170805" h="5772150">
                  <a:moveTo>
                    <a:pt x="4435094" y="0"/>
                  </a:moveTo>
                  <a:lnTo>
                    <a:pt x="727328" y="8254"/>
                  </a:lnTo>
                  <a:lnTo>
                    <a:pt x="673567" y="9341"/>
                  </a:lnTo>
                  <a:lnTo>
                    <a:pt x="621783" y="12597"/>
                  </a:lnTo>
                  <a:lnTo>
                    <a:pt x="571988" y="18016"/>
                  </a:lnTo>
                  <a:lnTo>
                    <a:pt x="524191" y="25596"/>
                  </a:lnTo>
                  <a:lnTo>
                    <a:pt x="478404" y="35329"/>
                  </a:lnTo>
                  <a:lnTo>
                    <a:pt x="434638" y="47211"/>
                  </a:lnTo>
                  <a:lnTo>
                    <a:pt x="392902" y="61237"/>
                  </a:lnTo>
                  <a:lnTo>
                    <a:pt x="353208" y="77403"/>
                  </a:lnTo>
                  <a:lnTo>
                    <a:pt x="315567" y="95702"/>
                  </a:lnTo>
                  <a:lnTo>
                    <a:pt x="279988" y="116129"/>
                  </a:lnTo>
                  <a:lnTo>
                    <a:pt x="246483" y="138681"/>
                  </a:lnTo>
                  <a:lnTo>
                    <a:pt x="215063" y="163351"/>
                  </a:lnTo>
                  <a:lnTo>
                    <a:pt x="185737" y="190134"/>
                  </a:lnTo>
                  <a:lnTo>
                    <a:pt x="158517" y="219026"/>
                  </a:lnTo>
                  <a:lnTo>
                    <a:pt x="133413" y="250022"/>
                  </a:lnTo>
                  <a:lnTo>
                    <a:pt x="110437" y="283116"/>
                  </a:lnTo>
                  <a:lnTo>
                    <a:pt x="89598" y="318303"/>
                  </a:lnTo>
                  <a:lnTo>
                    <a:pt x="70907" y="355578"/>
                  </a:lnTo>
                  <a:lnTo>
                    <a:pt x="54375" y="394936"/>
                  </a:lnTo>
                  <a:lnTo>
                    <a:pt x="40013" y="436372"/>
                  </a:lnTo>
                  <a:lnTo>
                    <a:pt x="27831" y="479881"/>
                  </a:lnTo>
                  <a:lnTo>
                    <a:pt x="17840" y="525459"/>
                  </a:lnTo>
                  <a:lnTo>
                    <a:pt x="10051" y="573099"/>
                  </a:lnTo>
                  <a:lnTo>
                    <a:pt x="4474" y="622796"/>
                  </a:lnTo>
                  <a:lnTo>
                    <a:pt x="1120" y="674547"/>
                  </a:lnTo>
                  <a:lnTo>
                    <a:pt x="0" y="728345"/>
                  </a:lnTo>
                  <a:lnTo>
                    <a:pt x="954" y="1027787"/>
                  </a:lnTo>
                  <a:lnTo>
                    <a:pt x="0" y="4986020"/>
                  </a:lnTo>
                  <a:lnTo>
                    <a:pt x="728" y="5040110"/>
                  </a:lnTo>
                  <a:lnTo>
                    <a:pt x="2949" y="5092692"/>
                  </a:lnTo>
                  <a:lnTo>
                    <a:pt x="6712" y="5143717"/>
                  </a:lnTo>
                  <a:lnTo>
                    <a:pt x="12069" y="5193135"/>
                  </a:lnTo>
                  <a:lnTo>
                    <a:pt x="19072" y="5240894"/>
                  </a:lnTo>
                  <a:lnTo>
                    <a:pt x="27770" y="5286945"/>
                  </a:lnTo>
                  <a:lnTo>
                    <a:pt x="38216" y="5331239"/>
                  </a:lnTo>
                  <a:lnTo>
                    <a:pt x="50460" y="5373724"/>
                  </a:lnTo>
                  <a:lnTo>
                    <a:pt x="64554" y="5414351"/>
                  </a:lnTo>
                  <a:lnTo>
                    <a:pt x="80548" y="5453069"/>
                  </a:lnTo>
                  <a:lnTo>
                    <a:pt x="98494" y="5489829"/>
                  </a:lnTo>
                  <a:lnTo>
                    <a:pt x="118443" y="5524581"/>
                  </a:lnTo>
                  <a:lnTo>
                    <a:pt x="140446" y="5557273"/>
                  </a:lnTo>
                  <a:lnTo>
                    <a:pt x="164554" y="5587858"/>
                  </a:lnTo>
                  <a:lnTo>
                    <a:pt x="190818" y="5616283"/>
                  </a:lnTo>
                  <a:lnTo>
                    <a:pt x="219289" y="5642499"/>
                  </a:lnTo>
                  <a:lnTo>
                    <a:pt x="250019" y="5666456"/>
                  </a:lnTo>
                  <a:lnTo>
                    <a:pt x="283058" y="5688105"/>
                  </a:lnTo>
                  <a:lnTo>
                    <a:pt x="318458" y="5707393"/>
                  </a:lnTo>
                  <a:lnTo>
                    <a:pt x="356270" y="5724273"/>
                  </a:lnTo>
                  <a:lnTo>
                    <a:pt x="396545" y="5738693"/>
                  </a:lnTo>
                  <a:lnTo>
                    <a:pt x="439333" y="5750604"/>
                  </a:lnTo>
                  <a:lnTo>
                    <a:pt x="484687" y="5759955"/>
                  </a:lnTo>
                  <a:lnTo>
                    <a:pt x="532657" y="5766696"/>
                  </a:lnTo>
                  <a:lnTo>
                    <a:pt x="583295" y="5770778"/>
                  </a:lnTo>
                  <a:lnTo>
                    <a:pt x="636651" y="5772150"/>
                  </a:lnTo>
                  <a:lnTo>
                    <a:pt x="4393946" y="5763895"/>
                  </a:lnTo>
                  <a:lnTo>
                    <a:pt x="4447907" y="5762915"/>
                  </a:lnTo>
                  <a:lnTo>
                    <a:pt x="4500296" y="5759970"/>
                  </a:lnTo>
                  <a:lnTo>
                    <a:pt x="4551069" y="5755046"/>
                  </a:lnTo>
                  <a:lnTo>
                    <a:pt x="4600181" y="5748132"/>
                  </a:lnTo>
                  <a:lnTo>
                    <a:pt x="4647588" y="5739216"/>
                  </a:lnTo>
                  <a:lnTo>
                    <a:pt x="4693246" y="5728287"/>
                  </a:lnTo>
                  <a:lnTo>
                    <a:pt x="4737109" y="5715331"/>
                  </a:lnTo>
                  <a:lnTo>
                    <a:pt x="4779134" y="5700338"/>
                  </a:lnTo>
                  <a:lnTo>
                    <a:pt x="4819276" y="5683296"/>
                  </a:lnTo>
                  <a:lnTo>
                    <a:pt x="4857491" y="5664193"/>
                  </a:lnTo>
                  <a:lnTo>
                    <a:pt x="4893734" y="5643016"/>
                  </a:lnTo>
                  <a:lnTo>
                    <a:pt x="4927961" y="5619754"/>
                  </a:lnTo>
                  <a:lnTo>
                    <a:pt x="4960127" y="5594396"/>
                  </a:lnTo>
                  <a:lnTo>
                    <a:pt x="4990189" y="5566928"/>
                  </a:lnTo>
                  <a:lnTo>
                    <a:pt x="5018100" y="5537340"/>
                  </a:lnTo>
                  <a:lnTo>
                    <a:pt x="5043818" y="5505620"/>
                  </a:lnTo>
                  <a:lnTo>
                    <a:pt x="5067297" y="5471755"/>
                  </a:lnTo>
                  <a:lnTo>
                    <a:pt x="5088494" y="5435734"/>
                  </a:lnTo>
                  <a:lnTo>
                    <a:pt x="5107363" y="5397545"/>
                  </a:lnTo>
                  <a:lnTo>
                    <a:pt x="5123860" y="5357176"/>
                  </a:lnTo>
                  <a:lnTo>
                    <a:pt x="5137942" y="5314615"/>
                  </a:lnTo>
                  <a:lnTo>
                    <a:pt x="5149562" y="5269851"/>
                  </a:lnTo>
                  <a:lnTo>
                    <a:pt x="5158678" y="5222871"/>
                  </a:lnTo>
                  <a:lnTo>
                    <a:pt x="5165244" y="5173663"/>
                  </a:lnTo>
                  <a:lnTo>
                    <a:pt x="5169217" y="5122217"/>
                  </a:lnTo>
                  <a:lnTo>
                    <a:pt x="5170551" y="5068519"/>
                  </a:lnTo>
                  <a:lnTo>
                    <a:pt x="5162296" y="728345"/>
                  </a:lnTo>
                  <a:lnTo>
                    <a:pt x="5161175" y="674511"/>
                  </a:lnTo>
                  <a:lnTo>
                    <a:pt x="5157821" y="622657"/>
                  </a:lnTo>
                  <a:lnTo>
                    <a:pt x="5152244" y="572794"/>
                  </a:lnTo>
                  <a:lnTo>
                    <a:pt x="5144455" y="524933"/>
                  </a:lnTo>
                  <a:lnTo>
                    <a:pt x="5134465" y="479083"/>
                  </a:lnTo>
                  <a:lnTo>
                    <a:pt x="5122284" y="435256"/>
                  </a:lnTo>
                  <a:lnTo>
                    <a:pt x="5107922" y="393463"/>
                  </a:lnTo>
                  <a:lnTo>
                    <a:pt x="5091392" y="353714"/>
                  </a:lnTo>
                  <a:lnTo>
                    <a:pt x="5072703" y="316020"/>
                  </a:lnTo>
                  <a:lnTo>
                    <a:pt x="5051866" y="280391"/>
                  </a:lnTo>
                  <a:lnTo>
                    <a:pt x="5028891" y="246839"/>
                  </a:lnTo>
                  <a:lnTo>
                    <a:pt x="5003790" y="215374"/>
                  </a:lnTo>
                  <a:lnTo>
                    <a:pt x="4976574" y="186007"/>
                  </a:lnTo>
                  <a:lnTo>
                    <a:pt x="4947252" y="158748"/>
                  </a:lnTo>
                  <a:lnTo>
                    <a:pt x="4915836" y="133608"/>
                  </a:lnTo>
                  <a:lnTo>
                    <a:pt x="4882336" y="110598"/>
                  </a:lnTo>
                  <a:lnTo>
                    <a:pt x="4846764" y="89729"/>
                  </a:lnTo>
                  <a:lnTo>
                    <a:pt x="4809129" y="71011"/>
                  </a:lnTo>
                  <a:lnTo>
                    <a:pt x="4769442" y="54455"/>
                  </a:lnTo>
                  <a:lnTo>
                    <a:pt x="4727715" y="40072"/>
                  </a:lnTo>
                  <a:lnTo>
                    <a:pt x="4683958" y="27872"/>
                  </a:lnTo>
                  <a:lnTo>
                    <a:pt x="4638181" y="17867"/>
                  </a:lnTo>
                  <a:lnTo>
                    <a:pt x="4590395" y="10066"/>
                  </a:lnTo>
                  <a:lnTo>
                    <a:pt x="4540612" y="4481"/>
                  </a:lnTo>
                  <a:lnTo>
                    <a:pt x="4488841" y="1122"/>
                  </a:lnTo>
                  <a:lnTo>
                    <a:pt x="4435094" y="0"/>
                  </a:lnTo>
                  <a:close/>
                </a:path>
              </a:pathLst>
            </a:custGeom>
            <a:solidFill>
              <a:srgbClr val="006A6A"/>
            </a:solidFill>
          </p:spPr>
          <p:txBody>
            <a:bodyPr wrap="square" lIns="0" tIns="0" rIns="0" bIns="0" rtlCol="0"/>
            <a:lstStyle/>
            <a:p>
              <a:endParaRPr lang="de-DE" noProof="0"/>
            </a:p>
          </p:txBody>
        </p:sp>
      </p:grpSp>
      <p:sp>
        <p:nvSpPr>
          <p:cNvPr id="5" name="object 5"/>
          <p:cNvSpPr txBox="1"/>
          <p:nvPr/>
        </p:nvSpPr>
        <p:spPr>
          <a:xfrm>
            <a:off x="6545580" y="2707893"/>
            <a:ext cx="4813935" cy="1306127"/>
          </a:xfrm>
          <a:prstGeom prst="rect">
            <a:avLst/>
          </a:prstGeom>
        </p:spPr>
        <p:txBody>
          <a:bodyPr vert="horz" wrap="square" lIns="0" tIns="13335" rIns="0" bIns="0" rtlCol="0">
            <a:spAutoFit/>
          </a:bodyPr>
          <a:lstStyle/>
          <a:p>
            <a:pPr marL="12700" marR="5080" indent="144780" algn="ctr">
              <a:lnSpc>
                <a:spcPct val="100000"/>
              </a:lnSpc>
              <a:spcBef>
                <a:spcPts val="105"/>
              </a:spcBef>
            </a:pPr>
            <a:r>
              <a:rPr lang="de-DE" sz="2800" b="1" noProof="0">
                <a:solidFill>
                  <a:schemeClr val="bg1"/>
                </a:solidFill>
                <a:latin typeface="Montserrat" pitchFamily="2" charset="77"/>
                <a:cs typeface="Calibri"/>
              </a:rPr>
              <a:t>What access rights does Mentafy receive at registration?</a:t>
            </a:r>
            <a:endParaRPr lang="de-DE" sz="2800" noProof="0">
              <a:solidFill>
                <a:schemeClr val="bg1"/>
              </a:solidFill>
              <a:latin typeface="Montserrat" pitchFamily="2" charset="77"/>
              <a:cs typeface="Calibri"/>
            </a:endParaRPr>
          </a:p>
        </p:txBody>
      </p:sp>
      <p:sp>
        <p:nvSpPr>
          <p:cNvPr id="6" name="object 6"/>
          <p:cNvSpPr txBox="1"/>
          <p:nvPr/>
        </p:nvSpPr>
        <p:spPr>
          <a:xfrm>
            <a:off x="381000" y="835816"/>
            <a:ext cx="5436235" cy="5625386"/>
          </a:xfrm>
          <a:prstGeom prst="rect">
            <a:avLst/>
          </a:prstGeom>
        </p:spPr>
        <p:txBody>
          <a:bodyPr vert="horz" wrap="square" lIns="0" tIns="15875" rIns="0" bIns="0" rtlCol="0">
            <a:spAutoFit/>
          </a:bodyPr>
          <a:lstStyle/>
          <a:p>
            <a:pPr marL="12700">
              <a:lnSpc>
                <a:spcPct val="100000"/>
              </a:lnSpc>
              <a:spcBef>
                <a:spcPts val="125"/>
              </a:spcBef>
            </a:pPr>
            <a:r>
              <a:rPr lang="de-DE" sz="1600" b="1" noProof="0">
                <a:solidFill>
                  <a:srgbClr val="008080"/>
                </a:solidFill>
                <a:latin typeface="Raleway" pitchFamily="2" charset="77"/>
                <a:cs typeface="Arial Black"/>
              </a:rPr>
              <a:t>Limited access</a:t>
            </a:r>
            <a:endParaRPr lang="de-DE" sz="1600" b="1" noProof="0">
              <a:latin typeface="Raleway" pitchFamily="2" charset="77"/>
              <a:cs typeface="Arial Black"/>
            </a:endParaRPr>
          </a:p>
          <a:p>
            <a:pPr marL="298450" marR="5080" indent="-285750">
              <a:lnSpc>
                <a:spcPct val="100899"/>
              </a:lnSpc>
              <a:spcBef>
                <a:spcPts val="75"/>
              </a:spcBef>
              <a:buChar char="•"/>
              <a:tabLst>
                <a:tab pos="298450" algn="l"/>
              </a:tabLst>
            </a:pPr>
            <a:r>
              <a:rPr lang="de-DE" sz="1600" noProof="0">
                <a:latin typeface="Raleway" pitchFamily="2" charset="77"/>
                <a:cs typeface="Arial"/>
              </a:rPr>
              <a:t>Complete solution: access to one dedicated folder in the cloud</a:t>
            </a:r>
          </a:p>
          <a:p>
            <a:pPr marL="298450" marR="5080" indent="-285750">
              <a:lnSpc>
                <a:spcPct val="100899"/>
              </a:lnSpc>
              <a:spcBef>
                <a:spcPts val="75"/>
              </a:spcBef>
              <a:buChar char="•"/>
              <a:tabLst>
                <a:tab pos="298450" algn="l"/>
              </a:tabLst>
            </a:pPr>
            <a:r>
              <a:rPr lang="de-DE" sz="1600" noProof="0">
                <a:latin typeface="Raleway" pitchFamily="2" charset="77"/>
                <a:cs typeface="Arial"/>
              </a:rPr>
              <a:t>Add-in: real-time access to exactly one document</a:t>
            </a:r>
          </a:p>
          <a:p>
            <a:pPr marL="298450" marR="5080" indent="-285750">
              <a:lnSpc>
                <a:spcPct val="100899"/>
              </a:lnSpc>
              <a:spcBef>
                <a:spcPts val="75"/>
              </a:spcBef>
              <a:buChar char="•"/>
              <a:tabLst>
                <a:tab pos="298450" algn="l"/>
              </a:tabLst>
            </a:pPr>
            <a:r>
              <a:rPr lang="de-DE" sz="1600" noProof="0">
                <a:latin typeface="Raleway" pitchFamily="2" charset="77"/>
                <a:cs typeface="Arial"/>
              </a:rPr>
              <a:t>Version history: access to exactly one document</a:t>
            </a:r>
          </a:p>
          <a:p>
            <a:pPr marL="298450" marR="847725" indent="-285750">
              <a:lnSpc>
                <a:spcPct val="101000"/>
              </a:lnSpc>
              <a:spcBef>
                <a:spcPts val="75"/>
              </a:spcBef>
              <a:buChar char="•"/>
              <a:tabLst>
                <a:tab pos="298450" algn="l"/>
              </a:tabLst>
            </a:pPr>
            <a:r>
              <a:rPr lang="de-DE" sz="1600" noProof="0">
                <a:latin typeface="Raleway" pitchFamily="2" charset="77"/>
                <a:cs typeface="Arial"/>
              </a:rPr>
              <a:t>Access is used solely to create the </a:t>
            </a:r>
            <a:r>
              <a:rPr lang="de-DE" sz="1600" noProof="0" err="1">
                <a:latin typeface="Raleway" pitchFamily="2" charset="77"/>
                <a:cs typeface="Arial"/>
              </a:rPr>
              <a:t>Authorship Report</a:t>
            </a:r>
            <a:r>
              <a:rPr lang="de-DE" sz="1600" noProof="0">
                <a:latin typeface="Raleway" pitchFamily="2" charset="77"/>
                <a:cs typeface="Arial"/>
              </a:rPr>
              <a:t>.</a:t>
            </a:r>
          </a:p>
          <a:p>
            <a:pPr>
              <a:lnSpc>
                <a:spcPct val="100000"/>
              </a:lnSpc>
              <a:spcBef>
                <a:spcPts val="260"/>
              </a:spcBef>
              <a:buFont typeface="Arial"/>
              <a:buChar char="•"/>
            </a:pPr>
            <a:endParaRPr lang="de-DE" sz="1600" noProof="0">
              <a:latin typeface="Raleway" pitchFamily="2" charset="77"/>
              <a:cs typeface="Arial"/>
            </a:endParaRPr>
          </a:p>
          <a:p>
            <a:pPr marL="12700">
              <a:lnSpc>
                <a:spcPct val="100000"/>
              </a:lnSpc>
            </a:pPr>
            <a:r>
              <a:rPr lang="de-DE" sz="1600" b="1" noProof="0">
                <a:solidFill>
                  <a:srgbClr val="008080"/>
                </a:solidFill>
                <a:latin typeface="Raleway" pitchFamily="2" charset="77"/>
                <a:cs typeface="Arial Black"/>
              </a:rPr>
              <a:t>Folder management</a:t>
            </a:r>
            <a:endParaRPr lang="de-DE" sz="1600" b="1" noProof="0">
              <a:latin typeface="Raleway" pitchFamily="2" charset="77"/>
              <a:cs typeface="Arial Black"/>
            </a:endParaRPr>
          </a:p>
          <a:p>
            <a:pPr marL="298450" marR="1297940" indent="-285750">
              <a:lnSpc>
                <a:spcPts val="1950"/>
              </a:lnSpc>
              <a:spcBef>
                <a:spcPts val="10"/>
              </a:spcBef>
              <a:buChar char="•"/>
              <a:tabLst>
                <a:tab pos="298450" algn="l"/>
              </a:tabLst>
            </a:pPr>
            <a:r>
              <a:rPr lang="de-DE" sz="1600" noProof="0">
                <a:latin typeface="Raleway" pitchFamily="2" charset="77"/>
                <a:cs typeface="Arial"/>
              </a:rPr>
              <a:t>Mentafy creates a separate folder for writing projects.</a:t>
            </a:r>
          </a:p>
          <a:p>
            <a:pPr marL="297815" indent="-285115">
              <a:lnSpc>
                <a:spcPts val="1800"/>
              </a:lnSpc>
              <a:buFont typeface="Arial"/>
              <a:buChar char="•"/>
              <a:tabLst>
                <a:tab pos="297815" algn="l"/>
              </a:tabLst>
            </a:pPr>
            <a:r>
              <a:rPr lang="de-DE" sz="1600" noProof="0">
                <a:latin typeface="Raleway" pitchFamily="2" charset="77"/>
                <a:cs typeface="Arial Black"/>
              </a:rPr>
              <a:t>Read access: </a:t>
            </a:r>
            <a:r>
              <a:rPr lang="de-DE" sz="1600" noProof="0">
                <a:latin typeface="Raleway" pitchFamily="2" charset="77"/>
                <a:cs typeface="Arial"/>
              </a:rPr>
              <a:t>limited entirely to this folder</a:t>
            </a:r>
          </a:p>
          <a:p>
            <a:pPr marL="298450" marR="273685" indent="-285750">
              <a:lnSpc>
                <a:spcPct val="100899"/>
              </a:lnSpc>
              <a:spcBef>
                <a:spcPts val="75"/>
              </a:spcBef>
              <a:buChar char="•"/>
              <a:tabLst>
                <a:tab pos="298450" algn="l"/>
              </a:tabLst>
            </a:pPr>
            <a:r>
              <a:rPr lang="de-DE" sz="1600" noProof="0">
                <a:latin typeface="Raleway" pitchFamily="2" charset="77"/>
                <a:cs typeface="Arial"/>
              </a:rPr>
              <a:t>Uploaded materials are stored only in this folder.</a:t>
            </a:r>
          </a:p>
          <a:p>
            <a:pPr>
              <a:lnSpc>
                <a:spcPct val="100000"/>
              </a:lnSpc>
              <a:spcBef>
                <a:spcPts val="185"/>
              </a:spcBef>
              <a:buFont typeface="Arial"/>
              <a:buChar char="•"/>
            </a:pPr>
            <a:endParaRPr lang="de-DE" sz="1600" noProof="0">
              <a:latin typeface="Raleway" pitchFamily="2" charset="77"/>
              <a:cs typeface="Arial"/>
            </a:endParaRPr>
          </a:p>
          <a:p>
            <a:pPr marL="12700">
              <a:lnSpc>
                <a:spcPct val="100000"/>
              </a:lnSpc>
            </a:pPr>
            <a:r>
              <a:rPr lang="de-DE" sz="1600" b="1" noProof="0">
                <a:solidFill>
                  <a:srgbClr val="008080"/>
                </a:solidFill>
                <a:latin typeface="Raleway" pitchFamily="2" charset="77"/>
                <a:cs typeface="Arial Black"/>
              </a:rPr>
              <a:t>Data protection and rights:</a:t>
            </a:r>
            <a:endParaRPr lang="de-DE" sz="1600" b="1" noProof="0">
              <a:latin typeface="Raleway" pitchFamily="2" charset="77"/>
              <a:cs typeface="Arial Black"/>
            </a:endParaRPr>
          </a:p>
          <a:p>
            <a:pPr marL="298450" marR="330200" indent="-285750">
              <a:lnSpc>
                <a:spcPct val="103000"/>
              </a:lnSpc>
              <a:spcBef>
                <a:spcPts val="40"/>
              </a:spcBef>
              <a:buChar char="•"/>
              <a:tabLst>
                <a:tab pos="298450" algn="l"/>
              </a:tabLst>
            </a:pPr>
            <a:r>
              <a:rPr lang="de-DE" sz="1600" noProof="0">
                <a:latin typeface="Raleway" pitchFamily="2" charset="77"/>
                <a:cs typeface="Arial"/>
              </a:rPr>
              <a:t>Mentafy keeps access to a minimum, as set out in the data processing agreement (DPA), and needs no further administrative rights.</a:t>
            </a:r>
          </a:p>
          <a:p>
            <a:pPr marL="298450" marR="687070" indent="-285750">
              <a:lnSpc>
                <a:spcPct val="100899"/>
              </a:lnSpc>
              <a:spcBef>
                <a:spcPts val="75"/>
              </a:spcBef>
              <a:buChar char="•"/>
              <a:tabLst>
                <a:tab pos="298450" algn="l"/>
              </a:tabLst>
            </a:pPr>
            <a:r>
              <a:rPr lang="de-DE" sz="1600" noProof="0">
                <a:latin typeface="Raleway" pitchFamily="2" charset="77"/>
                <a:cs typeface="Arial"/>
              </a:rPr>
              <a:t>Students’ privacy is fully protected.</a:t>
            </a:r>
          </a:p>
        </p:txBody>
      </p:sp>
      <p:sp>
        <p:nvSpPr>
          <p:cNvPr id="8" name="object 6">
            <a:extLst>
              <a:ext uri="{FF2B5EF4-FFF2-40B4-BE49-F238E27FC236}">
                <a16:creationId xmlns:a16="http://schemas.microsoft.com/office/drawing/2014/main" id="{3B82030F-02CB-AC6F-E237-AD41BBB99F64}"/>
              </a:ext>
            </a:extLst>
          </p:cNvPr>
          <p:cNvSpPr txBox="1"/>
          <p:nvPr/>
        </p:nvSpPr>
        <p:spPr>
          <a:xfrm>
            <a:off x="381000" y="161925"/>
            <a:ext cx="2037080" cy="405880"/>
          </a:xfrm>
          <a:prstGeom prst="rect">
            <a:avLst/>
          </a:prstGeom>
          <a:solidFill>
            <a:srgbClr val="EBFFFF"/>
          </a:solidFill>
        </p:spPr>
        <p:txBody>
          <a:bodyPr vert="horz" wrap="square" lIns="0" tIns="46355" rIns="0" bIns="0" rtlCol="0">
            <a:spAutoFit/>
          </a:bodyPr>
          <a:lstStyle/>
          <a:p>
            <a:pPr marL="3810" algn="ctr">
              <a:lnSpc>
                <a:spcPts val="1435"/>
              </a:lnSpc>
              <a:spcBef>
                <a:spcPts val="365"/>
              </a:spcBef>
            </a:pPr>
            <a:r>
              <a:rPr lang="de-DE" sz="1200" b="1" noProof="0">
                <a:latin typeface="Open Sans" panose="020B0606030504020204" pitchFamily="34" charset="0"/>
                <a:ea typeface="Open Sans" panose="020B0606030504020204" pitchFamily="34" charset="0"/>
                <a:cs typeface="Open Sans" panose="020B0606030504020204" pitchFamily="34" charset="0"/>
              </a:rPr>
              <a:t>YOUR QUESTIONS –</a:t>
            </a:r>
            <a:endParaRPr lang="de-DE" sz="1200" noProof="0">
              <a:latin typeface="Open Sans" panose="020B0606030504020204" pitchFamily="34" charset="0"/>
              <a:ea typeface="Open Sans" panose="020B0606030504020204" pitchFamily="34" charset="0"/>
              <a:cs typeface="Open Sans" panose="020B0606030504020204" pitchFamily="34" charset="0"/>
            </a:endParaRPr>
          </a:p>
          <a:p>
            <a:pPr marL="4445" algn="ctr">
              <a:lnSpc>
                <a:spcPts val="1435"/>
              </a:lnSpc>
            </a:pPr>
            <a:r>
              <a:rPr lang="de-DE" sz="1200" b="1" noProof="0">
                <a:latin typeface="Open Sans" panose="020B0606030504020204" pitchFamily="34" charset="0"/>
                <a:ea typeface="Open Sans" panose="020B0606030504020204" pitchFamily="34" charset="0"/>
                <a:cs typeface="Open Sans" panose="020B0606030504020204" pitchFamily="34" charset="0"/>
              </a:rPr>
              <a:t>OUR</a:t>
            </a:r>
            <a:r>
              <a:rPr lang="de-DE" sz="1200" b="1" spc="-20" noProof="0">
                <a:latin typeface="Open Sans" panose="020B0606030504020204" pitchFamily="34" charset="0"/>
                <a:ea typeface="Open Sans" panose="020B0606030504020204" pitchFamily="34" charset="0"/>
                <a:cs typeface="Open Sans" panose="020B0606030504020204" pitchFamily="34" charset="0"/>
              </a:rPr>
              <a:t> </a:t>
            </a:r>
            <a:r>
              <a:rPr lang="de-DE" sz="1200" b="1" spc="-10" noProof="0">
                <a:latin typeface="Open Sans" panose="020B0606030504020204" pitchFamily="34" charset="0"/>
                <a:ea typeface="Open Sans" panose="020B0606030504020204" pitchFamily="34" charset="0"/>
                <a:cs typeface="Open Sans" panose="020B0606030504020204" pitchFamily="34" charset="0"/>
              </a:rPr>
              <a:t>ANSWERS</a:t>
            </a:r>
            <a:endParaRPr lang="de-DE" sz="1200" noProof="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98062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CD2C5-BDE9-5B4A-5780-DDAF50EBFB65}"/>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C72C61F-6F3B-DDBF-B2B7-2B1F65697BBB}"/>
              </a:ext>
            </a:extLst>
          </p:cNvPr>
          <p:cNvGrpSpPr/>
          <p:nvPr/>
        </p:nvGrpSpPr>
        <p:grpSpPr>
          <a:xfrm>
            <a:off x="6326123" y="0"/>
            <a:ext cx="5866130" cy="6858000"/>
            <a:chOff x="6326123" y="0"/>
            <a:chExt cx="5866130" cy="6858000"/>
          </a:xfrm>
        </p:grpSpPr>
        <p:sp>
          <p:nvSpPr>
            <p:cNvPr id="3" name="object 3">
              <a:extLst>
                <a:ext uri="{FF2B5EF4-FFF2-40B4-BE49-F238E27FC236}">
                  <a16:creationId xmlns:a16="http://schemas.microsoft.com/office/drawing/2014/main" id="{5DBFF42B-EA11-96AD-2240-E6B647E74A12}"/>
                </a:ext>
              </a:extLst>
            </p:cNvPr>
            <p:cNvSpPr/>
            <p:nvPr/>
          </p:nvSpPr>
          <p:spPr>
            <a:xfrm>
              <a:off x="7915274" y="0"/>
              <a:ext cx="4276725" cy="6858000"/>
            </a:xfrm>
            <a:custGeom>
              <a:avLst/>
              <a:gdLst/>
              <a:ahLst/>
              <a:cxnLst/>
              <a:rect l="l" t="t" r="r" b="b"/>
              <a:pathLst>
                <a:path w="4276725" h="6858000">
                  <a:moveTo>
                    <a:pt x="4276725" y="0"/>
                  </a:moveTo>
                  <a:lnTo>
                    <a:pt x="0" y="0"/>
                  </a:lnTo>
                  <a:lnTo>
                    <a:pt x="0" y="6858000"/>
                  </a:lnTo>
                  <a:lnTo>
                    <a:pt x="4276725" y="6858000"/>
                  </a:lnTo>
                  <a:lnTo>
                    <a:pt x="4276725" y="0"/>
                  </a:lnTo>
                  <a:close/>
                </a:path>
              </a:pathLst>
            </a:custGeom>
            <a:solidFill>
              <a:srgbClr val="008080"/>
            </a:solidFill>
          </p:spPr>
          <p:txBody>
            <a:bodyPr wrap="square" lIns="0" tIns="0" rIns="0" bIns="0" rtlCol="0"/>
            <a:lstStyle/>
            <a:p>
              <a:endParaRPr lang="de-DE" noProof="0"/>
            </a:p>
          </p:txBody>
        </p:sp>
        <p:sp>
          <p:nvSpPr>
            <p:cNvPr id="4" name="object 4">
              <a:extLst>
                <a:ext uri="{FF2B5EF4-FFF2-40B4-BE49-F238E27FC236}">
                  <a16:creationId xmlns:a16="http://schemas.microsoft.com/office/drawing/2014/main" id="{167C82C2-6DC1-E812-896A-5CD53F3B9FA3}"/>
                </a:ext>
              </a:extLst>
            </p:cNvPr>
            <p:cNvSpPr/>
            <p:nvPr/>
          </p:nvSpPr>
          <p:spPr>
            <a:xfrm>
              <a:off x="6326123" y="542925"/>
              <a:ext cx="5170805" cy="5772150"/>
            </a:xfrm>
            <a:custGeom>
              <a:avLst/>
              <a:gdLst/>
              <a:ahLst/>
              <a:cxnLst/>
              <a:rect l="l" t="t" r="r" b="b"/>
              <a:pathLst>
                <a:path w="5170805" h="5772150">
                  <a:moveTo>
                    <a:pt x="4435094" y="0"/>
                  </a:moveTo>
                  <a:lnTo>
                    <a:pt x="727328" y="8254"/>
                  </a:lnTo>
                  <a:lnTo>
                    <a:pt x="673567" y="9341"/>
                  </a:lnTo>
                  <a:lnTo>
                    <a:pt x="621783" y="12597"/>
                  </a:lnTo>
                  <a:lnTo>
                    <a:pt x="571988" y="18016"/>
                  </a:lnTo>
                  <a:lnTo>
                    <a:pt x="524191" y="25596"/>
                  </a:lnTo>
                  <a:lnTo>
                    <a:pt x="478404" y="35329"/>
                  </a:lnTo>
                  <a:lnTo>
                    <a:pt x="434638" y="47211"/>
                  </a:lnTo>
                  <a:lnTo>
                    <a:pt x="392902" y="61237"/>
                  </a:lnTo>
                  <a:lnTo>
                    <a:pt x="353208" y="77403"/>
                  </a:lnTo>
                  <a:lnTo>
                    <a:pt x="315567" y="95702"/>
                  </a:lnTo>
                  <a:lnTo>
                    <a:pt x="279988" y="116129"/>
                  </a:lnTo>
                  <a:lnTo>
                    <a:pt x="246483" y="138681"/>
                  </a:lnTo>
                  <a:lnTo>
                    <a:pt x="215063" y="163351"/>
                  </a:lnTo>
                  <a:lnTo>
                    <a:pt x="185737" y="190134"/>
                  </a:lnTo>
                  <a:lnTo>
                    <a:pt x="158517" y="219026"/>
                  </a:lnTo>
                  <a:lnTo>
                    <a:pt x="133413" y="250022"/>
                  </a:lnTo>
                  <a:lnTo>
                    <a:pt x="110437" y="283116"/>
                  </a:lnTo>
                  <a:lnTo>
                    <a:pt x="89598" y="318303"/>
                  </a:lnTo>
                  <a:lnTo>
                    <a:pt x="70907" y="355578"/>
                  </a:lnTo>
                  <a:lnTo>
                    <a:pt x="54375" y="394936"/>
                  </a:lnTo>
                  <a:lnTo>
                    <a:pt x="40013" y="436372"/>
                  </a:lnTo>
                  <a:lnTo>
                    <a:pt x="27831" y="479881"/>
                  </a:lnTo>
                  <a:lnTo>
                    <a:pt x="17840" y="525459"/>
                  </a:lnTo>
                  <a:lnTo>
                    <a:pt x="10051" y="573099"/>
                  </a:lnTo>
                  <a:lnTo>
                    <a:pt x="4474" y="622796"/>
                  </a:lnTo>
                  <a:lnTo>
                    <a:pt x="1120" y="674547"/>
                  </a:lnTo>
                  <a:lnTo>
                    <a:pt x="0" y="728345"/>
                  </a:lnTo>
                  <a:lnTo>
                    <a:pt x="954" y="1027787"/>
                  </a:lnTo>
                  <a:lnTo>
                    <a:pt x="0" y="4986020"/>
                  </a:lnTo>
                  <a:lnTo>
                    <a:pt x="728" y="5040110"/>
                  </a:lnTo>
                  <a:lnTo>
                    <a:pt x="2949" y="5092692"/>
                  </a:lnTo>
                  <a:lnTo>
                    <a:pt x="6712" y="5143717"/>
                  </a:lnTo>
                  <a:lnTo>
                    <a:pt x="12069" y="5193135"/>
                  </a:lnTo>
                  <a:lnTo>
                    <a:pt x="19072" y="5240894"/>
                  </a:lnTo>
                  <a:lnTo>
                    <a:pt x="27770" y="5286945"/>
                  </a:lnTo>
                  <a:lnTo>
                    <a:pt x="38216" y="5331239"/>
                  </a:lnTo>
                  <a:lnTo>
                    <a:pt x="50460" y="5373724"/>
                  </a:lnTo>
                  <a:lnTo>
                    <a:pt x="64554" y="5414351"/>
                  </a:lnTo>
                  <a:lnTo>
                    <a:pt x="80548" y="5453069"/>
                  </a:lnTo>
                  <a:lnTo>
                    <a:pt x="98494" y="5489829"/>
                  </a:lnTo>
                  <a:lnTo>
                    <a:pt x="118443" y="5524581"/>
                  </a:lnTo>
                  <a:lnTo>
                    <a:pt x="140446" y="5557273"/>
                  </a:lnTo>
                  <a:lnTo>
                    <a:pt x="164554" y="5587858"/>
                  </a:lnTo>
                  <a:lnTo>
                    <a:pt x="190818" y="5616283"/>
                  </a:lnTo>
                  <a:lnTo>
                    <a:pt x="219289" y="5642499"/>
                  </a:lnTo>
                  <a:lnTo>
                    <a:pt x="250019" y="5666456"/>
                  </a:lnTo>
                  <a:lnTo>
                    <a:pt x="283058" y="5688105"/>
                  </a:lnTo>
                  <a:lnTo>
                    <a:pt x="318458" y="5707393"/>
                  </a:lnTo>
                  <a:lnTo>
                    <a:pt x="356270" y="5724273"/>
                  </a:lnTo>
                  <a:lnTo>
                    <a:pt x="396545" y="5738693"/>
                  </a:lnTo>
                  <a:lnTo>
                    <a:pt x="439333" y="5750604"/>
                  </a:lnTo>
                  <a:lnTo>
                    <a:pt x="484687" y="5759955"/>
                  </a:lnTo>
                  <a:lnTo>
                    <a:pt x="532657" y="5766696"/>
                  </a:lnTo>
                  <a:lnTo>
                    <a:pt x="583295" y="5770778"/>
                  </a:lnTo>
                  <a:lnTo>
                    <a:pt x="636651" y="5772150"/>
                  </a:lnTo>
                  <a:lnTo>
                    <a:pt x="4393946" y="5763895"/>
                  </a:lnTo>
                  <a:lnTo>
                    <a:pt x="4447907" y="5762915"/>
                  </a:lnTo>
                  <a:lnTo>
                    <a:pt x="4500296" y="5759970"/>
                  </a:lnTo>
                  <a:lnTo>
                    <a:pt x="4551069" y="5755046"/>
                  </a:lnTo>
                  <a:lnTo>
                    <a:pt x="4600181" y="5748132"/>
                  </a:lnTo>
                  <a:lnTo>
                    <a:pt x="4647588" y="5739216"/>
                  </a:lnTo>
                  <a:lnTo>
                    <a:pt x="4693246" y="5728287"/>
                  </a:lnTo>
                  <a:lnTo>
                    <a:pt x="4737109" y="5715331"/>
                  </a:lnTo>
                  <a:lnTo>
                    <a:pt x="4779134" y="5700338"/>
                  </a:lnTo>
                  <a:lnTo>
                    <a:pt x="4819276" y="5683296"/>
                  </a:lnTo>
                  <a:lnTo>
                    <a:pt x="4857491" y="5664193"/>
                  </a:lnTo>
                  <a:lnTo>
                    <a:pt x="4893734" y="5643016"/>
                  </a:lnTo>
                  <a:lnTo>
                    <a:pt x="4927961" y="5619754"/>
                  </a:lnTo>
                  <a:lnTo>
                    <a:pt x="4960127" y="5594396"/>
                  </a:lnTo>
                  <a:lnTo>
                    <a:pt x="4990189" y="5566928"/>
                  </a:lnTo>
                  <a:lnTo>
                    <a:pt x="5018100" y="5537340"/>
                  </a:lnTo>
                  <a:lnTo>
                    <a:pt x="5043818" y="5505620"/>
                  </a:lnTo>
                  <a:lnTo>
                    <a:pt x="5067297" y="5471755"/>
                  </a:lnTo>
                  <a:lnTo>
                    <a:pt x="5088494" y="5435734"/>
                  </a:lnTo>
                  <a:lnTo>
                    <a:pt x="5107363" y="5397545"/>
                  </a:lnTo>
                  <a:lnTo>
                    <a:pt x="5123860" y="5357176"/>
                  </a:lnTo>
                  <a:lnTo>
                    <a:pt x="5137942" y="5314615"/>
                  </a:lnTo>
                  <a:lnTo>
                    <a:pt x="5149562" y="5269851"/>
                  </a:lnTo>
                  <a:lnTo>
                    <a:pt x="5158678" y="5222871"/>
                  </a:lnTo>
                  <a:lnTo>
                    <a:pt x="5165244" y="5173663"/>
                  </a:lnTo>
                  <a:lnTo>
                    <a:pt x="5169217" y="5122217"/>
                  </a:lnTo>
                  <a:lnTo>
                    <a:pt x="5170551" y="5068519"/>
                  </a:lnTo>
                  <a:lnTo>
                    <a:pt x="5162296" y="728345"/>
                  </a:lnTo>
                  <a:lnTo>
                    <a:pt x="5161175" y="674511"/>
                  </a:lnTo>
                  <a:lnTo>
                    <a:pt x="5157821" y="622657"/>
                  </a:lnTo>
                  <a:lnTo>
                    <a:pt x="5152244" y="572794"/>
                  </a:lnTo>
                  <a:lnTo>
                    <a:pt x="5144455" y="524933"/>
                  </a:lnTo>
                  <a:lnTo>
                    <a:pt x="5134465" y="479083"/>
                  </a:lnTo>
                  <a:lnTo>
                    <a:pt x="5122284" y="435256"/>
                  </a:lnTo>
                  <a:lnTo>
                    <a:pt x="5107922" y="393463"/>
                  </a:lnTo>
                  <a:lnTo>
                    <a:pt x="5091392" y="353714"/>
                  </a:lnTo>
                  <a:lnTo>
                    <a:pt x="5072703" y="316020"/>
                  </a:lnTo>
                  <a:lnTo>
                    <a:pt x="5051866" y="280391"/>
                  </a:lnTo>
                  <a:lnTo>
                    <a:pt x="5028891" y="246839"/>
                  </a:lnTo>
                  <a:lnTo>
                    <a:pt x="5003790" y="215374"/>
                  </a:lnTo>
                  <a:lnTo>
                    <a:pt x="4976574" y="186007"/>
                  </a:lnTo>
                  <a:lnTo>
                    <a:pt x="4947252" y="158748"/>
                  </a:lnTo>
                  <a:lnTo>
                    <a:pt x="4915836" y="133608"/>
                  </a:lnTo>
                  <a:lnTo>
                    <a:pt x="4882336" y="110598"/>
                  </a:lnTo>
                  <a:lnTo>
                    <a:pt x="4846764" y="89729"/>
                  </a:lnTo>
                  <a:lnTo>
                    <a:pt x="4809129" y="71011"/>
                  </a:lnTo>
                  <a:lnTo>
                    <a:pt x="4769442" y="54455"/>
                  </a:lnTo>
                  <a:lnTo>
                    <a:pt x="4727715" y="40072"/>
                  </a:lnTo>
                  <a:lnTo>
                    <a:pt x="4683958" y="27872"/>
                  </a:lnTo>
                  <a:lnTo>
                    <a:pt x="4638181" y="17867"/>
                  </a:lnTo>
                  <a:lnTo>
                    <a:pt x="4590395" y="10066"/>
                  </a:lnTo>
                  <a:lnTo>
                    <a:pt x="4540612" y="4481"/>
                  </a:lnTo>
                  <a:lnTo>
                    <a:pt x="4488841" y="1122"/>
                  </a:lnTo>
                  <a:lnTo>
                    <a:pt x="4435094" y="0"/>
                  </a:lnTo>
                  <a:close/>
                </a:path>
              </a:pathLst>
            </a:custGeom>
            <a:solidFill>
              <a:srgbClr val="006A6A"/>
            </a:solidFill>
          </p:spPr>
          <p:txBody>
            <a:bodyPr wrap="square" lIns="0" tIns="0" rIns="0" bIns="0" rtlCol="0"/>
            <a:lstStyle/>
            <a:p>
              <a:endParaRPr lang="de-DE" noProof="0"/>
            </a:p>
          </p:txBody>
        </p:sp>
      </p:grpSp>
      <p:sp>
        <p:nvSpPr>
          <p:cNvPr id="5" name="object 5">
            <a:extLst>
              <a:ext uri="{FF2B5EF4-FFF2-40B4-BE49-F238E27FC236}">
                <a16:creationId xmlns:a16="http://schemas.microsoft.com/office/drawing/2014/main" id="{ADCE5964-6D69-A5D8-78FB-5BF283D5D7AE}"/>
              </a:ext>
            </a:extLst>
          </p:cNvPr>
          <p:cNvSpPr txBox="1"/>
          <p:nvPr/>
        </p:nvSpPr>
        <p:spPr>
          <a:xfrm>
            <a:off x="6504557" y="1953291"/>
            <a:ext cx="4813935" cy="2598788"/>
          </a:xfrm>
          <a:prstGeom prst="rect">
            <a:avLst/>
          </a:prstGeom>
        </p:spPr>
        <p:txBody>
          <a:bodyPr vert="horz" wrap="square" lIns="0" tIns="13335" rIns="0" bIns="0" rtlCol="0">
            <a:spAutoFit/>
          </a:bodyPr>
          <a:lstStyle/>
          <a:p>
            <a:pPr marL="12700" marR="5080" indent="144780" algn="ctr">
              <a:lnSpc>
                <a:spcPct val="100000"/>
              </a:lnSpc>
              <a:spcBef>
                <a:spcPts val="105"/>
              </a:spcBef>
            </a:pPr>
            <a:r>
              <a:rPr lang="de-DE" sz="2800" b="1" noProof="0">
                <a:solidFill>
                  <a:schemeClr val="bg1"/>
                </a:solidFill>
                <a:latin typeface="Montserrat" pitchFamily="2" charset="77"/>
                <a:cs typeface="Calibri"/>
              </a:rPr>
              <a:t>What happens if students make mistakes using Mentafy and the documentation is incomplete as a result?</a:t>
            </a:r>
            <a:endParaRPr lang="de-DE" sz="2800" noProof="0">
              <a:solidFill>
                <a:schemeClr val="bg1"/>
              </a:solidFill>
              <a:latin typeface="Montserrat" pitchFamily="2" charset="77"/>
              <a:cs typeface="Calibri"/>
            </a:endParaRPr>
          </a:p>
        </p:txBody>
      </p:sp>
      <p:sp>
        <p:nvSpPr>
          <p:cNvPr id="6" name="object 6">
            <a:extLst>
              <a:ext uri="{FF2B5EF4-FFF2-40B4-BE49-F238E27FC236}">
                <a16:creationId xmlns:a16="http://schemas.microsoft.com/office/drawing/2014/main" id="{F7D47B5A-132E-B233-0C35-CE9774F8A7E3}"/>
              </a:ext>
            </a:extLst>
          </p:cNvPr>
          <p:cNvSpPr txBox="1"/>
          <p:nvPr/>
        </p:nvSpPr>
        <p:spPr>
          <a:xfrm>
            <a:off x="381000" y="835816"/>
            <a:ext cx="5436235" cy="5054141"/>
          </a:xfrm>
          <a:prstGeom prst="rect">
            <a:avLst/>
          </a:prstGeom>
        </p:spPr>
        <p:txBody>
          <a:bodyPr vert="horz" wrap="square" lIns="0" tIns="15875" rIns="0" bIns="0" rtlCol="0">
            <a:spAutoFit/>
          </a:bodyPr>
          <a:lstStyle/>
          <a:p>
            <a:pPr marL="12700">
              <a:lnSpc>
                <a:spcPct val="100000"/>
              </a:lnSpc>
              <a:spcBef>
                <a:spcPts val="125"/>
              </a:spcBef>
            </a:pPr>
            <a:r>
              <a:rPr lang="de-DE" sz="1600" b="1" noProof="0">
                <a:solidFill>
                  <a:srgbClr val="008080"/>
                </a:solidFill>
                <a:latin typeface="Raleway" pitchFamily="2" charset="77"/>
                <a:cs typeface="Arial Black"/>
              </a:rPr>
              <a:t>Handwritten preparation</a:t>
            </a:r>
            <a:endParaRPr lang="de-DE" sz="1600" b="1" noProof="0">
              <a:latin typeface="Raleway" pitchFamily="2" charset="77"/>
              <a:cs typeface="Arial Black"/>
            </a:endParaRPr>
          </a:p>
          <a:p>
            <a:pPr marL="298450" marR="5080" indent="-285750">
              <a:lnSpc>
                <a:spcPct val="100899"/>
              </a:lnSpc>
              <a:spcBef>
                <a:spcPts val="75"/>
              </a:spcBef>
              <a:buChar char="•"/>
              <a:tabLst>
                <a:tab pos="298450" algn="l"/>
              </a:tabLst>
            </a:pPr>
            <a:r>
              <a:rPr lang="de-DE" sz="1600" noProof="0">
                <a:latin typeface="Raleway" pitchFamily="2" charset="77"/>
                <a:cs typeface="Arial"/>
              </a:rPr>
              <a:t>Mentafy is designed for digital processes. Notes and handwritten drafts are of course a proven method; we recommend uploading them alongside (a mobile app is available) or recording them in the Writing Journal.</a:t>
            </a:r>
            <a:br>
              <a:rPr lang="de-DE" sz="1600" noProof="0">
                <a:latin typeface="Raleway" pitchFamily="2" charset="77"/>
                <a:cs typeface="Arial"/>
              </a:rPr>
            </a:br>
            <a:endParaRPr lang="de-DE" sz="1600" noProof="0">
              <a:latin typeface="Raleway" pitchFamily="2" charset="77"/>
              <a:cs typeface="Arial"/>
            </a:endParaRPr>
          </a:p>
          <a:p>
            <a:pPr marL="12700">
              <a:lnSpc>
                <a:spcPct val="100000"/>
              </a:lnSpc>
            </a:pPr>
            <a:r>
              <a:rPr lang="de-DE" sz="1600" b="1" noProof="0">
                <a:solidFill>
                  <a:srgbClr val="008080"/>
                </a:solidFill>
                <a:latin typeface="Raleway" pitchFamily="2" charset="77"/>
                <a:cs typeface="Arial Black"/>
              </a:rPr>
              <a:t>Auto-save turned off</a:t>
            </a:r>
            <a:endParaRPr lang="de-DE" sz="1600" b="1" noProof="0">
              <a:latin typeface="Raleway" pitchFamily="2" charset="77"/>
              <a:cs typeface="Arial Black"/>
            </a:endParaRPr>
          </a:p>
          <a:p>
            <a:pPr marL="298450" marR="1297940" indent="-285750">
              <a:lnSpc>
                <a:spcPts val="1950"/>
              </a:lnSpc>
              <a:spcBef>
                <a:spcPts val="10"/>
              </a:spcBef>
              <a:buChar char="•"/>
              <a:tabLst>
                <a:tab pos="298450" algn="l"/>
              </a:tabLst>
            </a:pPr>
            <a:r>
              <a:rPr lang="de-DE" sz="1600" noProof="0">
                <a:latin typeface="Raleway" pitchFamily="2" charset="77"/>
                <a:cs typeface="Arial"/>
              </a:rPr>
              <a:t>If auto-save is turned off, the detailed version history is missing. Instructors can make this clear: auto-save is the default and should stay on.</a:t>
            </a:r>
            <a:br>
              <a:rPr lang="de-DE" sz="1600" noProof="0">
                <a:latin typeface="Raleway" pitchFamily="2" charset="77"/>
                <a:cs typeface="Arial"/>
              </a:rPr>
            </a:br>
            <a:endParaRPr lang="de-DE" sz="1600" noProof="0">
              <a:latin typeface="Raleway" pitchFamily="2" charset="77"/>
              <a:cs typeface="Arial"/>
            </a:endParaRPr>
          </a:p>
          <a:p>
            <a:pPr marL="12700">
              <a:lnSpc>
                <a:spcPct val="100000"/>
              </a:lnSpc>
            </a:pPr>
            <a:r>
              <a:rPr lang="de-DE" sz="1600" b="1" noProof="0">
                <a:solidFill>
                  <a:srgbClr val="008080"/>
                </a:solidFill>
                <a:latin typeface="Raleway" pitchFamily="2" charset="77"/>
                <a:cs typeface="Arial Black"/>
              </a:rPr>
              <a:t>Add-in not activated</a:t>
            </a:r>
            <a:endParaRPr lang="de-DE" sz="1600" b="1" noProof="0">
              <a:latin typeface="Raleway" pitchFamily="2" charset="77"/>
              <a:cs typeface="Arial Black"/>
            </a:endParaRPr>
          </a:p>
          <a:p>
            <a:pPr marL="298450" marR="330200" indent="-285750">
              <a:lnSpc>
                <a:spcPct val="103000"/>
              </a:lnSpc>
              <a:spcBef>
                <a:spcPts val="40"/>
              </a:spcBef>
              <a:buChar char="•"/>
              <a:tabLst>
                <a:tab pos="298450" algn="l"/>
              </a:tabLst>
            </a:pPr>
            <a:r>
              <a:rPr lang="de-DE" sz="1600" noProof="0">
                <a:latin typeface="Raleway" pitchFamily="2" charset="77"/>
                <a:cs typeface="Arial"/>
              </a:rPr>
              <a:t>With this option, no documentation is created without the add-in.</a:t>
            </a:r>
          </a:p>
          <a:p>
            <a:pPr marL="298450" marR="330200" indent="-285750">
              <a:lnSpc>
                <a:spcPct val="103000"/>
              </a:lnSpc>
              <a:spcBef>
                <a:spcPts val="40"/>
              </a:spcBef>
              <a:buChar char="•"/>
              <a:tabLst>
                <a:tab pos="298450" algn="l"/>
              </a:tabLst>
            </a:pPr>
            <a:endParaRPr lang="de-DE" sz="1600" noProof="0">
              <a:latin typeface="Raleway" pitchFamily="2" charset="77"/>
              <a:cs typeface="Arial"/>
            </a:endParaRPr>
          </a:p>
          <a:p>
            <a:pPr marL="12700" marR="330200">
              <a:lnSpc>
                <a:spcPct val="103000"/>
              </a:lnSpc>
              <a:spcBef>
                <a:spcPts val="40"/>
              </a:spcBef>
              <a:tabLst>
                <a:tab pos="298450" algn="l"/>
              </a:tabLst>
            </a:pPr>
            <a:r>
              <a:rPr lang="de-DE" sz="1600" noProof="0">
                <a:latin typeface="Raleway" pitchFamily="2" charset="77"/>
                <a:cs typeface="Arial"/>
                <a:sym typeface="Wingdings" panose="05000000000000000000" pitchFamily="2" charset="2"/>
              </a:rPr>
              <a:t> </a:t>
            </a:r>
            <a:r>
              <a:rPr lang="de-DE" sz="1600" noProof="0">
                <a:latin typeface="Raleway" pitchFamily="2" charset="77"/>
                <a:cs typeface="Arial"/>
              </a:rPr>
              <a:t> Signals showing whether documentation is set up correctly can be viewed in the LMS or in Mentafy’s assignment management.</a:t>
            </a:r>
          </a:p>
        </p:txBody>
      </p:sp>
      <p:sp>
        <p:nvSpPr>
          <p:cNvPr id="8" name="object 6">
            <a:extLst>
              <a:ext uri="{FF2B5EF4-FFF2-40B4-BE49-F238E27FC236}">
                <a16:creationId xmlns:a16="http://schemas.microsoft.com/office/drawing/2014/main" id="{62313249-2D93-CF39-D9F8-27F816A9055C}"/>
              </a:ext>
            </a:extLst>
          </p:cNvPr>
          <p:cNvSpPr txBox="1"/>
          <p:nvPr/>
        </p:nvSpPr>
        <p:spPr>
          <a:xfrm>
            <a:off x="381000" y="161925"/>
            <a:ext cx="2037080" cy="405880"/>
          </a:xfrm>
          <a:prstGeom prst="rect">
            <a:avLst/>
          </a:prstGeom>
          <a:solidFill>
            <a:srgbClr val="EBFFFF"/>
          </a:solidFill>
        </p:spPr>
        <p:txBody>
          <a:bodyPr vert="horz" wrap="square" lIns="0" tIns="46355" rIns="0" bIns="0" rtlCol="0">
            <a:spAutoFit/>
          </a:bodyPr>
          <a:lstStyle/>
          <a:p>
            <a:pPr marL="3810" algn="ctr">
              <a:lnSpc>
                <a:spcPts val="1435"/>
              </a:lnSpc>
              <a:spcBef>
                <a:spcPts val="365"/>
              </a:spcBef>
            </a:pPr>
            <a:r>
              <a:rPr lang="de-DE" sz="1200" b="1" noProof="0">
                <a:latin typeface="Open Sans" panose="020B0606030504020204" pitchFamily="34" charset="0"/>
                <a:ea typeface="Open Sans" panose="020B0606030504020204" pitchFamily="34" charset="0"/>
                <a:cs typeface="Open Sans" panose="020B0606030504020204" pitchFamily="34" charset="0"/>
              </a:rPr>
              <a:t>YOUR QUESTIONS –</a:t>
            </a:r>
            <a:endParaRPr lang="de-DE" sz="1200" noProof="0">
              <a:latin typeface="Open Sans" panose="020B0606030504020204" pitchFamily="34" charset="0"/>
              <a:ea typeface="Open Sans" panose="020B0606030504020204" pitchFamily="34" charset="0"/>
              <a:cs typeface="Open Sans" panose="020B0606030504020204" pitchFamily="34" charset="0"/>
            </a:endParaRPr>
          </a:p>
          <a:p>
            <a:pPr marL="4445" algn="ctr">
              <a:lnSpc>
                <a:spcPts val="1435"/>
              </a:lnSpc>
            </a:pPr>
            <a:r>
              <a:rPr lang="de-DE" sz="1200" b="1" noProof="0">
                <a:latin typeface="Open Sans" panose="020B0606030504020204" pitchFamily="34" charset="0"/>
                <a:ea typeface="Open Sans" panose="020B0606030504020204" pitchFamily="34" charset="0"/>
                <a:cs typeface="Open Sans" panose="020B0606030504020204" pitchFamily="34" charset="0"/>
              </a:rPr>
              <a:t>OUR</a:t>
            </a:r>
            <a:r>
              <a:rPr lang="de-DE" sz="1200" b="1" spc="-20" noProof="0">
                <a:latin typeface="Open Sans" panose="020B0606030504020204" pitchFamily="34" charset="0"/>
                <a:ea typeface="Open Sans" panose="020B0606030504020204" pitchFamily="34" charset="0"/>
                <a:cs typeface="Open Sans" panose="020B0606030504020204" pitchFamily="34" charset="0"/>
              </a:rPr>
              <a:t> </a:t>
            </a:r>
            <a:r>
              <a:rPr lang="de-DE" sz="1200" b="1" spc="-10" noProof="0">
                <a:latin typeface="Open Sans" panose="020B0606030504020204" pitchFamily="34" charset="0"/>
                <a:ea typeface="Open Sans" panose="020B0606030504020204" pitchFamily="34" charset="0"/>
                <a:cs typeface="Open Sans" panose="020B0606030504020204" pitchFamily="34" charset="0"/>
              </a:rPr>
              <a:t>ANSWERS</a:t>
            </a:r>
            <a:endParaRPr lang="de-DE" sz="1200" noProof="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8785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26123" y="0"/>
            <a:ext cx="5866130" cy="6858000"/>
            <a:chOff x="6326123" y="0"/>
            <a:chExt cx="5866130" cy="6858000"/>
          </a:xfrm>
        </p:grpSpPr>
        <p:sp>
          <p:nvSpPr>
            <p:cNvPr id="3" name="object 3"/>
            <p:cNvSpPr/>
            <p:nvPr/>
          </p:nvSpPr>
          <p:spPr>
            <a:xfrm>
              <a:off x="7915274" y="0"/>
              <a:ext cx="4276725" cy="6858000"/>
            </a:xfrm>
            <a:custGeom>
              <a:avLst/>
              <a:gdLst/>
              <a:ahLst/>
              <a:cxnLst/>
              <a:rect l="l" t="t" r="r" b="b"/>
              <a:pathLst>
                <a:path w="4276725" h="6858000">
                  <a:moveTo>
                    <a:pt x="4276725" y="0"/>
                  </a:moveTo>
                  <a:lnTo>
                    <a:pt x="0" y="0"/>
                  </a:lnTo>
                  <a:lnTo>
                    <a:pt x="0" y="6858000"/>
                  </a:lnTo>
                  <a:lnTo>
                    <a:pt x="4276725" y="6858000"/>
                  </a:lnTo>
                  <a:lnTo>
                    <a:pt x="4276725" y="0"/>
                  </a:lnTo>
                  <a:close/>
                </a:path>
              </a:pathLst>
            </a:custGeom>
            <a:solidFill>
              <a:srgbClr val="008080"/>
            </a:solidFill>
          </p:spPr>
          <p:txBody>
            <a:bodyPr wrap="square" lIns="0" tIns="0" rIns="0" bIns="0" rtlCol="0"/>
            <a:lstStyle/>
            <a:p>
              <a:endParaRPr lang="de-DE" noProof="0"/>
            </a:p>
          </p:txBody>
        </p:sp>
        <p:sp>
          <p:nvSpPr>
            <p:cNvPr id="4" name="object 4"/>
            <p:cNvSpPr/>
            <p:nvPr/>
          </p:nvSpPr>
          <p:spPr>
            <a:xfrm>
              <a:off x="6326123" y="542925"/>
              <a:ext cx="5170805" cy="5772150"/>
            </a:xfrm>
            <a:custGeom>
              <a:avLst/>
              <a:gdLst/>
              <a:ahLst/>
              <a:cxnLst/>
              <a:rect l="l" t="t" r="r" b="b"/>
              <a:pathLst>
                <a:path w="5170805" h="5772150">
                  <a:moveTo>
                    <a:pt x="4435094" y="0"/>
                  </a:moveTo>
                  <a:lnTo>
                    <a:pt x="727328" y="8254"/>
                  </a:lnTo>
                  <a:lnTo>
                    <a:pt x="673567" y="9341"/>
                  </a:lnTo>
                  <a:lnTo>
                    <a:pt x="621783" y="12597"/>
                  </a:lnTo>
                  <a:lnTo>
                    <a:pt x="571988" y="18016"/>
                  </a:lnTo>
                  <a:lnTo>
                    <a:pt x="524191" y="25596"/>
                  </a:lnTo>
                  <a:lnTo>
                    <a:pt x="478404" y="35329"/>
                  </a:lnTo>
                  <a:lnTo>
                    <a:pt x="434638" y="47211"/>
                  </a:lnTo>
                  <a:lnTo>
                    <a:pt x="392902" y="61237"/>
                  </a:lnTo>
                  <a:lnTo>
                    <a:pt x="353208" y="77403"/>
                  </a:lnTo>
                  <a:lnTo>
                    <a:pt x="315567" y="95702"/>
                  </a:lnTo>
                  <a:lnTo>
                    <a:pt x="279988" y="116129"/>
                  </a:lnTo>
                  <a:lnTo>
                    <a:pt x="246483" y="138681"/>
                  </a:lnTo>
                  <a:lnTo>
                    <a:pt x="215063" y="163351"/>
                  </a:lnTo>
                  <a:lnTo>
                    <a:pt x="185737" y="190134"/>
                  </a:lnTo>
                  <a:lnTo>
                    <a:pt x="158517" y="219026"/>
                  </a:lnTo>
                  <a:lnTo>
                    <a:pt x="133413" y="250022"/>
                  </a:lnTo>
                  <a:lnTo>
                    <a:pt x="110437" y="283116"/>
                  </a:lnTo>
                  <a:lnTo>
                    <a:pt x="89598" y="318303"/>
                  </a:lnTo>
                  <a:lnTo>
                    <a:pt x="70907" y="355578"/>
                  </a:lnTo>
                  <a:lnTo>
                    <a:pt x="54375" y="394936"/>
                  </a:lnTo>
                  <a:lnTo>
                    <a:pt x="40013" y="436372"/>
                  </a:lnTo>
                  <a:lnTo>
                    <a:pt x="27831" y="479881"/>
                  </a:lnTo>
                  <a:lnTo>
                    <a:pt x="17840" y="525459"/>
                  </a:lnTo>
                  <a:lnTo>
                    <a:pt x="10051" y="573099"/>
                  </a:lnTo>
                  <a:lnTo>
                    <a:pt x="4474" y="622796"/>
                  </a:lnTo>
                  <a:lnTo>
                    <a:pt x="1120" y="674547"/>
                  </a:lnTo>
                  <a:lnTo>
                    <a:pt x="0" y="728345"/>
                  </a:lnTo>
                  <a:lnTo>
                    <a:pt x="954" y="1027787"/>
                  </a:lnTo>
                  <a:lnTo>
                    <a:pt x="0" y="4986020"/>
                  </a:lnTo>
                  <a:lnTo>
                    <a:pt x="728" y="5040110"/>
                  </a:lnTo>
                  <a:lnTo>
                    <a:pt x="2949" y="5092692"/>
                  </a:lnTo>
                  <a:lnTo>
                    <a:pt x="6712" y="5143717"/>
                  </a:lnTo>
                  <a:lnTo>
                    <a:pt x="12069" y="5193135"/>
                  </a:lnTo>
                  <a:lnTo>
                    <a:pt x="19072" y="5240894"/>
                  </a:lnTo>
                  <a:lnTo>
                    <a:pt x="27770" y="5286945"/>
                  </a:lnTo>
                  <a:lnTo>
                    <a:pt x="38216" y="5331239"/>
                  </a:lnTo>
                  <a:lnTo>
                    <a:pt x="50460" y="5373724"/>
                  </a:lnTo>
                  <a:lnTo>
                    <a:pt x="64554" y="5414351"/>
                  </a:lnTo>
                  <a:lnTo>
                    <a:pt x="80548" y="5453069"/>
                  </a:lnTo>
                  <a:lnTo>
                    <a:pt x="98494" y="5489829"/>
                  </a:lnTo>
                  <a:lnTo>
                    <a:pt x="118443" y="5524581"/>
                  </a:lnTo>
                  <a:lnTo>
                    <a:pt x="140446" y="5557273"/>
                  </a:lnTo>
                  <a:lnTo>
                    <a:pt x="164554" y="5587858"/>
                  </a:lnTo>
                  <a:lnTo>
                    <a:pt x="190818" y="5616283"/>
                  </a:lnTo>
                  <a:lnTo>
                    <a:pt x="219289" y="5642499"/>
                  </a:lnTo>
                  <a:lnTo>
                    <a:pt x="250019" y="5666456"/>
                  </a:lnTo>
                  <a:lnTo>
                    <a:pt x="283058" y="5688105"/>
                  </a:lnTo>
                  <a:lnTo>
                    <a:pt x="318458" y="5707393"/>
                  </a:lnTo>
                  <a:lnTo>
                    <a:pt x="356270" y="5724273"/>
                  </a:lnTo>
                  <a:lnTo>
                    <a:pt x="396545" y="5738693"/>
                  </a:lnTo>
                  <a:lnTo>
                    <a:pt x="439333" y="5750604"/>
                  </a:lnTo>
                  <a:lnTo>
                    <a:pt x="484687" y="5759955"/>
                  </a:lnTo>
                  <a:lnTo>
                    <a:pt x="532657" y="5766696"/>
                  </a:lnTo>
                  <a:lnTo>
                    <a:pt x="583295" y="5770778"/>
                  </a:lnTo>
                  <a:lnTo>
                    <a:pt x="636651" y="5772150"/>
                  </a:lnTo>
                  <a:lnTo>
                    <a:pt x="4393946" y="5763895"/>
                  </a:lnTo>
                  <a:lnTo>
                    <a:pt x="4447907" y="5762915"/>
                  </a:lnTo>
                  <a:lnTo>
                    <a:pt x="4500296" y="5759970"/>
                  </a:lnTo>
                  <a:lnTo>
                    <a:pt x="4551069" y="5755046"/>
                  </a:lnTo>
                  <a:lnTo>
                    <a:pt x="4600181" y="5748132"/>
                  </a:lnTo>
                  <a:lnTo>
                    <a:pt x="4647588" y="5739216"/>
                  </a:lnTo>
                  <a:lnTo>
                    <a:pt x="4693246" y="5728287"/>
                  </a:lnTo>
                  <a:lnTo>
                    <a:pt x="4737109" y="5715331"/>
                  </a:lnTo>
                  <a:lnTo>
                    <a:pt x="4779134" y="5700338"/>
                  </a:lnTo>
                  <a:lnTo>
                    <a:pt x="4819276" y="5683296"/>
                  </a:lnTo>
                  <a:lnTo>
                    <a:pt x="4857491" y="5664193"/>
                  </a:lnTo>
                  <a:lnTo>
                    <a:pt x="4893734" y="5643016"/>
                  </a:lnTo>
                  <a:lnTo>
                    <a:pt x="4927961" y="5619754"/>
                  </a:lnTo>
                  <a:lnTo>
                    <a:pt x="4960127" y="5594396"/>
                  </a:lnTo>
                  <a:lnTo>
                    <a:pt x="4990189" y="5566928"/>
                  </a:lnTo>
                  <a:lnTo>
                    <a:pt x="5018100" y="5537340"/>
                  </a:lnTo>
                  <a:lnTo>
                    <a:pt x="5043818" y="5505620"/>
                  </a:lnTo>
                  <a:lnTo>
                    <a:pt x="5067297" y="5471755"/>
                  </a:lnTo>
                  <a:lnTo>
                    <a:pt x="5088494" y="5435734"/>
                  </a:lnTo>
                  <a:lnTo>
                    <a:pt x="5107363" y="5397545"/>
                  </a:lnTo>
                  <a:lnTo>
                    <a:pt x="5123860" y="5357176"/>
                  </a:lnTo>
                  <a:lnTo>
                    <a:pt x="5137942" y="5314615"/>
                  </a:lnTo>
                  <a:lnTo>
                    <a:pt x="5149562" y="5269851"/>
                  </a:lnTo>
                  <a:lnTo>
                    <a:pt x="5158678" y="5222871"/>
                  </a:lnTo>
                  <a:lnTo>
                    <a:pt x="5165244" y="5173663"/>
                  </a:lnTo>
                  <a:lnTo>
                    <a:pt x="5169217" y="5122217"/>
                  </a:lnTo>
                  <a:lnTo>
                    <a:pt x="5170551" y="5068519"/>
                  </a:lnTo>
                  <a:lnTo>
                    <a:pt x="5162296" y="728345"/>
                  </a:lnTo>
                  <a:lnTo>
                    <a:pt x="5161175" y="674511"/>
                  </a:lnTo>
                  <a:lnTo>
                    <a:pt x="5157821" y="622657"/>
                  </a:lnTo>
                  <a:lnTo>
                    <a:pt x="5152244" y="572794"/>
                  </a:lnTo>
                  <a:lnTo>
                    <a:pt x="5144455" y="524933"/>
                  </a:lnTo>
                  <a:lnTo>
                    <a:pt x="5134465" y="479083"/>
                  </a:lnTo>
                  <a:lnTo>
                    <a:pt x="5122284" y="435256"/>
                  </a:lnTo>
                  <a:lnTo>
                    <a:pt x="5107922" y="393463"/>
                  </a:lnTo>
                  <a:lnTo>
                    <a:pt x="5091392" y="353714"/>
                  </a:lnTo>
                  <a:lnTo>
                    <a:pt x="5072703" y="316020"/>
                  </a:lnTo>
                  <a:lnTo>
                    <a:pt x="5051866" y="280391"/>
                  </a:lnTo>
                  <a:lnTo>
                    <a:pt x="5028891" y="246839"/>
                  </a:lnTo>
                  <a:lnTo>
                    <a:pt x="5003790" y="215374"/>
                  </a:lnTo>
                  <a:lnTo>
                    <a:pt x="4976574" y="186007"/>
                  </a:lnTo>
                  <a:lnTo>
                    <a:pt x="4947252" y="158748"/>
                  </a:lnTo>
                  <a:lnTo>
                    <a:pt x="4915836" y="133608"/>
                  </a:lnTo>
                  <a:lnTo>
                    <a:pt x="4882336" y="110598"/>
                  </a:lnTo>
                  <a:lnTo>
                    <a:pt x="4846764" y="89729"/>
                  </a:lnTo>
                  <a:lnTo>
                    <a:pt x="4809129" y="71011"/>
                  </a:lnTo>
                  <a:lnTo>
                    <a:pt x="4769442" y="54455"/>
                  </a:lnTo>
                  <a:lnTo>
                    <a:pt x="4727715" y="40072"/>
                  </a:lnTo>
                  <a:lnTo>
                    <a:pt x="4683958" y="27872"/>
                  </a:lnTo>
                  <a:lnTo>
                    <a:pt x="4638181" y="17867"/>
                  </a:lnTo>
                  <a:lnTo>
                    <a:pt x="4590395" y="10066"/>
                  </a:lnTo>
                  <a:lnTo>
                    <a:pt x="4540612" y="4481"/>
                  </a:lnTo>
                  <a:lnTo>
                    <a:pt x="4488841" y="1122"/>
                  </a:lnTo>
                  <a:lnTo>
                    <a:pt x="4435094" y="0"/>
                  </a:lnTo>
                  <a:close/>
                </a:path>
              </a:pathLst>
            </a:custGeom>
            <a:solidFill>
              <a:srgbClr val="006A6A"/>
            </a:solidFill>
          </p:spPr>
          <p:txBody>
            <a:bodyPr wrap="square" lIns="0" tIns="0" rIns="0" bIns="0" rtlCol="0"/>
            <a:lstStyle/>
            <a:p>
              <a:endParaRPr lang="de-DE" noProof="0"/>
            </a:p>
          </p:txBody>
        </p:sp>
      </p:grpSp>
      <p:sp>
        <p:nvSpPr>
          <p:cNvPr id="5" name="object 5"/>
          <p:cNvSpPr txBox="1"/>
          <p:nvPr/>
        </p:nvSpPr>
        <p:spPr>
          <a:xfrm>
            <a:off x="6559168" y="2707893"/>
            <a:ext cx="4829175" cy="1398460"/>
          </a:xfrm>
          <a:prstGeom prst="rect">
            <a:avLst/>
          </a:prstGeom>
        </p:spPr>
        <p:txBody>
          <a:bodyPr vert="horz" wrap="square" lIns="0" tIns="13335" rIns="0" bIns="0" rtlCol="0">
            <a:spAutoFit/>
          </a:bodyPr>
          <a:lstStyle/>
          <a:p>
            <a:pPr marL="12700" marR="5080" indent="11430" algn="ctr">
              <a:lnSpc>
                <a:spcPct val="100000"/>
              </a:lnSpc>
              <a:spcBef>
                <a:spcPts val="105"/>
              </a:spcBef>
            </a:pPr>
            <a:r>
              <a:rPr lang="de-DE" sz="3000" b="1" noProof="0">
                <a:solidFill>
                  <a:schemeClr val="bg1"/>
                </a:solidFill>
                <a:latin typeface="Montserrat" pitchFamily="2" charset="77"/>
                <a:cs typeface="Calibri"/>
              </a:rPr>
              <a:t>How do you ensure compliance with data protection rules?</a:t>
            </a:r>
            <a:endParaRPr lang="de-DE" sz="3000" noProof="0">
              <a:solidFill>
                <a:schemeClr val="bg1"/>
              </a:solidFill>
              <a:latin typeface="Montserrat" pitchFamily="2" charset="77"/>
              <a:cs typeface="Calibri"/>
            </a:endParaRPr>
          </a:p>
        </p:txBody>
      </p:sp>
      <p:sp>
        <p:nvSpPr>
          <p:cNvPr id="7" name="object 7"/>
          <p:cNvSpPr txBox="1"/>
          <p:nvPr/>
        </p:nvSpPr>
        <p:spPr>
          <a:xfrm>
            <a:off x="375982" y="1872131"/>
            <a:ext cx="5029137" cy="4048224"/>
          </a:xfrm>
          <a:prstGeom prst="rect">
            <a:avLst/>
          </a:prstGeom>
        </p:spPr>
        <p:txBody>
          <a:bodyPr vert="horz" wrap="square" lIns="0" tIns="10795" rIns="0" bIns="0" rtlCol="0">
            <a:spAutoFit/>
          </a:bodyPr>
          <a:lstStyle/>
          <a:p>
            <a:pPr marL="12065" marR="56515">
              <a:lnSpc>
                <a:spcPct val="100800"/>
              </a:lnSpc>
              <a:spcBef>
                <a:spcPts val="85"/>
              </a:spcBef>
              <a:tabLst>
                <a:tab pos="298450" algn="l"/>
              </a:tabLst>
            </a:pPr>
            <a:r>
              <a:rPr lang="de-DE" b="1" noProof="0">
                <a:solidFill>
                  <a:srgbClr val="008080"/>
                </a:solidFill>
                <a:latin typeface="Raleway" pitchFamily="2" charset="77"/>
                <a:cs typeface="Arial Black"/>
              </a:rPr>
              <a:t>GDPR compliance</a:t>
            </a:r>
          </a:p>
          <a:p>
            <a:pPr marL="12065" marR="56515">
              <a:lnSpc>
                <a:spcPct val="100800"/>
              </a:lnSpc>
              <a:spcBef>
                <a:spcPts val="85"/>
              </a:spcBef>
              <a:tabLst>
                <a:tab pos="298450" algn="l"/>
              </a:tabLst>
            </a:pPr>
            <a:endParaRPr lang="de-DE" noProof="0">
              <a:latin typeface="Raleway" pitchFamily="2" charset="77"/>
              <a:cs typeface="Arial"/>
            </a:endParaRPr>
          </a:p>
          <a:p>
            <a:pPr marL="298450" marR="56515" indent="-286385">
              <a:lnSpc>
                <a:spcPct val="100800"/>
              </a:lnSpc>
              <a:spcBef>
                <a:spcPts val="85"/>
              </a:spcBef>
              <a:buChar char="•"/>
              <a:tabLst>
                <a:tab pos="298450" algn="l"/>
              </a:tabLst>
            </a:pPr>
            <a:r>
              <a:rPr lang="de-DE" noProof="0">
                <a:latin typeface="Raleway" pitchFamily="2" charset="77"/>
                <a:cs typeface="Arial"/>
              </a:rPr>
              <a:t>Full compliance with the General Data Protection Regulation (GDPR).</a:t>
            </a:r>
          </a:p>
          <a:p>
            <a:pPr marL="755650" marR="56515" lvl="1" indent="-286385">
              <a:lnSpc>
                <a:spcPct val="100800"/>
              </a:lnSpc>
              <a:spcBef>
                <a:spcPts val="85"/>
              </a:spcBef>
              <a:buChar char="•"/>
              <a:tabLst>
                <a:tab pos="298450" algn="l"/>
              </a:tabLst>
            </a:pPr>
            <a:r>
              <a:rPr lang="de-DE" sz="1400" noProof="0">
                <a:latin typeface="Raleway" pitchFamily="2" charset="77"/>
                <a:cs typeface="Arial"/>
              </a:rPr>
              <a:t>We store only the data that is strictly necessary</a:t>
            </a:r>
          </a:p>
          <a:p>
            <a:pPr marL="755650" marR="56515" lvl="1" indent="-286385">
              <a:lnSpc>
                <a:spcPct val="100800"/>
              </a:lnSpc>
              <a:spcBef>
                <a:spcPts val="85"/>
              </a:spcBef>
              <a:buChar char="•"/>
              <a:tabLst>
                <a:tab pos="298450" algn="l"/>
              </a:tabLst>
            </a:pPr>
            <a:r>
              <a:rPr lang="de-DE" sz="1400" noProof="0">
                <a:latin typeface="Raleway" pitchFamily="2" charset="77"/>
                <a:cs typeface="Arial"/>
              </a:rPr>
              <a:t>We are 100% transparent about what we store</a:t>
            </a:r>
          </a:p>
          <a:p>
            <a:pPr marL="755650" marR="56515" lvl="1" indent="-286385">
              <a:lnSpc>
                <a:spcPct val="100800"/>
              </a:lnSpc>
              <a:spcBef>
                <a:spcPts val="85"/>
              </a:spcBef>
              <a:buChar char="•"/>
              <a:tabLst>
                <a:tab pos="298450" algn="l"/>
              </a:tabLst>
            </a:pPr>
            <a:r>
              <a:rPr lang="de-DE" sz="1400" noProof="0">
                <a:latin typeface="Raleway" pitchFamily="2" charset="77"/>
                <a:cs typeface="Arial"/>
              </a:rPr>
              <a:t>All data is always deleted as agreed</a:t>
            </a:r>
            <a:endParaRPr lang="de-DE" noProof="0">
              <a:latin typeface="Raleway" pitchFamily="2" charset="77"/>
              <a:cs typeface="Arial"/>
            </a:endParaRPr>
          </a:p>
          <a:p>
            <a:pPr marL="298450" marR="221615" indent="-286385">
              <a:lnSpc>
                <a:spcPct val="99100"/>
              </a:lnSpc>
              <a:spcBef>
                <a:spcPts val="35"/>
              </a:spcBef>
              <a:buChar char="•"/>
              <a:tabLst>
                <a:tab pos="298450" algn="l"/>
              </a:tabLst>
            </a:pPr>
            <a:r>
              <a:rPr lang="de-DE" noProof="0">
                <a:latin typeface="Raleway" pitchFamily="2" charset="77"/>
                <a:cs typeface="Arial"/>
              </a:rPr>
              <a:t>Our servers are hosted in Germany by Hetzner Online AG.</a:t>
            </a:r>
          </a:p>
          <a:p>
            <a:pPr marL="298450" marR="221615" indent="-286385">
              <a:lnSpc>
                <a:spcPct val="99100"/>
              </a:lnSpc>
              <a:spcBef>
                <a:spcPts val="35"/>
              </a:spcBef>
              <a:buChar char="•"/>
              <a:tabLst>
                <a:tab pos="298450" algn="l"/>
              </a:tabLst>
            </a:pPr>
            <a:r>
              <a:rPr lang="de-DE" noProof="0">
                <a:latin typeface="Raleway" pitchFamily="2" charset="77"/>
                <a:cs typeface="Arial"/>
              </a:rPr>
              <a:t>We sign a data processing agreement (DPA).</a:t>
            </a:r>
          </a:p>
          <a:p>
            <a:pPr marL="298450" marR="5080" indent="-286385">
              <a:lnSpc>
                <a:spcPct val="100800"/>
              </a:lnSpc>
              <a:spcBef>
                <a:spcPts val="5"/>
              </a:spcBef>
              <a:buChar char="•"/>
              <a:tabLst>
                <a:tab pos="298450" algn="l"/>
              </a:tabLst>
            </a:pPr>
            <a:r>
              <a:rPr lang="de-DE" noProof="0">
                <a:latin typeface="Raleway" pitchFamily="2" charset="77"/>
                <a:cs typeface="Arial"/>
              </a:rPr>
              <a:t>We regularly run comprehensive risk analyses to identify and minimize potential vulnerabilities.</a:t>
            </a:r>
          </a:p>
        </p:txBody>
      </p:sp>
      <p:sp>
        <p:nvSpPr>
          <p:cNvPr id="9" name="object 6">
            <a:extLst>
              <a:ext uri="{FF2B5EF4-FFF2-40B4-BE49-F238E27FC236}">
                <a16:creationId xmlns:a16="http://schemas.microsoft.com/office/drawing/2014/main" id="{AA07B378-431A-ADED-6F0B-10E4603A0710}"/>
              </a:ext>
            </a:extLst>
          </p:cNvPr>
          <p:cNvSpPr txBox="1"/>
          <p:nvPr/>
        </p:nvSpPr>
        <p:spPr>
          <a:xfrm>
            <a:off x="381000" y="161925"/>
            <a:ext cx="2037080" cy="405880"/>
          </a:xfrm>
          <a:prstGeom prst="rect">
            <a:avLst/>
          </a:prstGeom>
          <a:solidFill>
            <a:srgbClr val="EBFFFF"/>
          </a:solidFill>
        </p:spPr>
        <p:txBody>
          <a:bodyPr vert="horz" wrap="square" lIns="0" tIns="46355" rIns="0" bIns="0" rtlCol="0">
            <a:spAutoFit/>
          </a:bodyPr>
          <a:lstStyle/>
          <a:p>
            <a:pPr marL="3810" algn="ctr">
              <a:lnSpc>
                <a:spcPts val="1435"/>
              </a:lnSpc>
              <a:spcBef>
                <a:spcPts val="365"/>
              </a:spcBef>
            </a:pPr>
            <a:r>
              <a:rPr lang="de-DE" sz="1200" b="1" noProof="0">
                <a:latin typeface="Open Sans" panose="020B0606030504020204" pitchFamily="34" charset="0"/>
                <a:ea typeface="Open Sans" panose="020B0606030504020204" pitchFamily="34" charset="0"/>
                <a:cs typeface="Open Sans" panose="020B0606030504020204" pitchFamily="34" charset="0"/>
              </a:rPr>
              <a:t>YOUR QUESTIONS –</a:t>
            </a:r>
            <a:endParaRPr lang="de-DE" sz="1200" noProof="0">
              <a:latin typeface="Open Sans" panose="020B0606030504020204" pitchFamily="34" charset="0"/>
              <a:ea typeface="Open Sans" panose="020B0606030504020204" pitchFamily="34" charset="0"/>
              <a:cs typeface="Open Sans" panose="020B0606030504020204" pitchFamily="34" charset="0"/>
            </a:endParaRPr>
          </a:p>
          <a:p>
            <a:pPr marL="4445" algn="ctr">
              <a:lnSpc>
                <a:spcPts val="1435"/>
              </a:lnSpc>
            </a:pPr>
            <a:r>
              <a:rPr lang="de-DE" sz="1200" b="1" noProof="0">
                <a:latin typeface="Open Sans" panose="020B0606030504020204" pitchFamily="34" charset="0"/>
                <a:ea typeface="Open Sans" panose="020B0606030504020204" pitchFamily="34" charset="0"/>
                <a:cs typeface="Open Sans" panose="020B0606030504020204" pitchFamily="34" charset="0"/>
              </a:rPr>
              <a:t>OUR</a:t>
            </a:r>
            <a:r>
              <a:rPr lang="de-DE" sz="1200" b="1" spc="-20" noProof="0">
                <a:latin typeface="Open Sans" panose="020B0606030504020204" pitchFamily="34" charset="0"/>
                <a:ea typeface="Open Sans" panose="020B0606030504020204" pitchFamily="34" charset="0"/>
                <a:cs typeface="Open Sans" panose="020B0606030504020204" pitchFamily="34" charset="0"/>
              </a:rPr>
              <a:t> </a:t>
            </a:r>
            <a:r>
              <a:rPr lang="de-DE" sz="1200" b="1" spc="-10" noProof="0">
                <a:latin typeface="Open Sans" panose="020B0606030504020204" pitchFamily="34" charset="0"/>
                <a:ea typeface="Open Sans" panose="020B0606030504020204" pitchFamily="34" charset="0"/>
                <a:cs typeface="Open Sans" panose="020B0606030504020204" pitchFamily="34" charset="0"/>
              </a:rPr>
              <a:t>ANSWERS</a:t>
            </a:r>
            <a:endParaRPr lang="de-DE" sz="1200" noProof="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35368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9F4DF-9012-1CBC-CC4F-3E9CBA4668A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39DD929-30D4-84D3-F831-8C65DED3A00B}"/>
              </a:ext>
            </a:extLst>
          </p:cNvPr>
          <p:cNvGrpSpPr/>
          <p:nvPr/>
        </p:nvGrpSpPr>
        <p:grpSpPr>
          <a:xfrm>
            <a:off x="6326123" y="0"/>
            <a:ext cx="5866130" cy="6858000"/>
            <a:chOff x="6326123" y="0"/>
            <a:chExt cx="5866130" cy="6858000"/>
          </a:xfrm>
        </p:grpSpPr>
        <p:sp>
          <p:nvSpPr>
            <p:cNvPr id="3" name="object 3">
              <a:extLst>
                <a:ext uri="{FF2B5EF4-FFF2-40B4-BE49-F238E27FC236}">
                  <a16:creationId xmlns:a16="http://schemas.microsoft.com/office/drawing/2014/main" id="{0D55D87D-8C36-B610-335D-432B5C85B78C}"/>
                </a:ext>
              </a:extLst>
            </p:cNvPr>
            <p:cNvSpPr/>
            <p:nvPr/>
          </p:nvSpPr>
          <p:spPr>
            <a:xfrm>
              <a:off x="7915274" y="0"/>
              <a:ext cx="4276725" cy="6858000"/>
            </a:xfrm>
            <a:custGeom>
              <a:avLst/>
              <a:gdLst/>
              <a:ahLst/>
              <a:cxnLst/>
              <a:rect l="l" t="t" r="r" b="b"/>
              <a:pathLst>
                <a:path w="4276725" h="6858000">
                  <a:moveTo>
                    <a:pt x="4276725" y="0"/>
                  </a:moveTo>
                  <a:lnTo>
                    <a:pt x="0" y="0"/>
                  </a:lnTo>
                  <a:lnTo>
                    <a:pt x="0" y="6858000"/>
                  </a:lnTo>
                  <a:lnTo>
                    <a:pt x="4276725" y="6858000"/>
                  </a:lnTo>
                  <a:lnTo>
                    <a:pt x="4276725" y="0"/>
                  </a:lnTo>
                  <a:close/>
                </a:path>
              </a:pathLst>
            </a:custGeom>
            <a:solidFill>
              <a:srgbClr val="008080"/>
            </a:solidFill>
          </p:spPr>
          <p:txBody>
            <a:bodyPr wrap="square" lIns="0" tIns="0" rIns="0" bIns="0" rtlCol="0"/>
            <a:lstStyle/>
            <a:p>
              <a:endParaRPr lang="de-DE" noProof="0"/>
            </a:p>
          </p:txBody>
        </p:sp>
        <p:sp>
          <p:nvSpPr>
            <p:cNvPr id="4" name="object 4">
              <a:extLst>
                <a:ext uri="{FF2B5EF4-FFF2-40B4-BE49-F238E27FC236}">
                  <a16:creationId xmlns:a16="http://schemas.microsoft.com/office/drawing/2014/main" id="{C065DD4E-C600-4002-4B04-38DB869427CE}"/>
                </a:ext>
              </a:extLst>
            </p:cNvPr>
            <p:cNvSpPr/>
            <p:nvPr/>
          </p:nvSpPr>
          <p:spPr>
            <a:xfrm>
              <a:off x="6326123" y="542925"/>
              <a:ext cx="5170805" cy="5772150"/>
            </a:xfrm>
            <a:custGeom>
              <a:avLst/>
              <a:gdLst/>
              <a:ahLst/>
              <a:cxnLst/>
              <a:rect l="l" t="t" r="r" b="b"/>
              <a:pathLst>
                <a:path w="5170805" h="5772150">
                  <a:moveTo>
                    <a:pt x="4435094" y="0"/>
                  </a:moveTo>
                  <a:lnTo>
                    <a:pt x="727328" y="8254"/>
                  </a:lnTo>
                  <a:lnTo>
                    <a:pt x="673567" y="9341"/>
                  </a:lnTo>
                  <a:lnTo>
                    <a:pt x="621783" y="12597"/>
                  </a:lnTo>
                  <a:lnTo>
                    <a:pt x="571988" y="18016"/>
                  </a:lnTo>
                  <a:lnTo>
                    <a:pt x="524191" y="25596"/>
                  </a:lnTo>
                  <a:lnTo>
                    <a:pt x="478404" y="35329"/>
                  </a:lnTo>
                  <a:lnTo>
                    <a:pt x="434638" y="47211"/>
                  </a:lnTo>
                  <a:lnTo>
                    <a:pt x="392902" y="61237"/>
                  </a:lnTo>
                  <a:lnTo>
                    <a:pt x="353208" y="77403"/>
                  </a:lnTo>
                  <a:lnTo>
                    <a:pt x="315567" y="95702"/>
                  </a:lnTo>
                  <a:lnTo>
                    <a:pt x="279988" y="116129"/>
                  </a:lnTo>
                  <a:lnTo>
                    <a:pt x="246483" y="138681"/>
                  </a:lnTo>
                  <a:lnTo>
                    <a:pt x="215063" y="163351"/>
                  </a:lnTo>
                  <a:lnTo>
                    <a:pt x="185737" y="190134"/>
                  </a:lnTo>
                  <a:lnTo>
                    <a:pt x="158517" y="219026"/>
                  </a:lnTo>
                  <a:lnTo>
                    <a:pt x="133413" y="250022"/>
                  </a:lnTo>
                  <a:lnTo>
                    <a:pt x="110437" y="283116"/>
                  </a:lnTo>
                  <a:lnTo>
                    <a:pt x="89598" y="318303"/>
                  </a:lnTo>
                  <a:lnTo>
                    <a:pt x="70907" y="355578"/>
                  </a:lnTo>
                  <a:lnTo>
                    <a:pt x="54375" y="394936"/>
                  </a:lnTo>
                  <a:lnTo>
                    <a:pt x="40013" y="436372"/>
                  </a:lnTo>
                  <a:lnTo>
                    <a:pt x="27831" y="479881"/>
                  </a:lnTo>
                  <a:lnTo>
                    <a:pt x="17840" y="525459"/>
                  </a:lnTo>
                  <a:lnTo>
                    <a:pt x="10051" y="573099"/>
                  </a:lnTo>
                  <a:lnTo>
                    <a:pt x="4474" y="622796"/>
                  </a:lnTo>
                  <a:lnTo>
                    <a:pt x="1120" y="674547"/>
                  </a:lnTo>
                  <a:lnTo>
                    <a:pt x="0" y="728345"/>
                  </a:lnTo>
                  <a:lnTo>
                    <a:pt x="954" y="1027787"/>
                  </a:lnTo>
                  <a:lnTo>
                    <a:pt x="0" y="4986020"/>
                  </a:lnTo>
                  <a:lnTo>
                    <a:pt x="728" y="5040110"/>
                  </a:lnTo>
                  <a:lnTo>
                    <a:pt x="2949" y="5092692"/>
                  </a:lnTo>
                  <a:lnTo>
                    <a:pt x="6712" y="5143717"/>
                  </a:lnTo>
                  <a:lnTo>
                    <a:pt x="12069" y="5193135"/>
                  </a:lnTo>
                  <a:lnTo>
                    <a:pt x="19072" y="5240894"/>
                  </a:lnTo>
                  <a:lnTo>
                    <a:pt x="27770" y="5286945"/>
                  </a:lnTo>
                  <a:lnTo>
                    <a:pt x="38216" y="5331239"/>
                  </a:lnTo>
                  <a:lnTo>
                    <a:pt x="50460" y="5373724"/>
                  </a:lnTo>
                  <a:lnTo>
                    <a:pt x="64554" y="5414351"/>
                  </a:lnTo>
                  <a:lnTo>
                    <a:pt x="80548" y="5453069"/>
                  </a:lnTo>
                  <a:lnTo>
                    <a:pt x="98494" y="5489829"/>
                  </a:lnTo>
                  <a:lnTo>
                    <a:pt x="118443" y="5524581"/>
                  </a:lnTo>
                  <a:lnTo>
                    <a:pt x="140446" y="5557273"/>
                  </a:lnTo>
                  <a:lnTo>
                    <a:pt x="164554" y="5587858"/>
                  </a:lnTo>
                  <a:lnTo>
                    <a:pt x="190818" y="5616283"/>
                  </a:lnTo>
                  <a:lnTo>
                    <a:pt x="219289" y="5642499"/>
                  </a:lnTo>
                  <a:lnTo>
                    <a:pt x="250019" y="5666456"/>
                  </a:lnTo>
                  <a:lnTo>
                    <a:pt x="283058" y="5688105"/>
                  </a:lnTo>
                  <a:lnTo>
                    <a:pt x="318458" y="5707393"/>
                  </a:lnTo>
                  <a:lnTo>
                    <a:pt x="356270" y="5724273"/>
                  </a:lnTo>
                  <a:lnTo>
                    <a:pt x="396545" y="5738693"/>
                  </a:lnTo>
                  <a:lnTo>
                    <a:pt x="439333" y="5750604"/>
                  </a:lnTo>
                  <a:lnTo>
                    <a:pt x="484687" y="5759955"/>
                  </a:lnTo>
                  <a:lnTo>
                    <a:pt x="532657" y="5766696"/>
                  </a:lnTo>
                  <a:lnTo>
                    <a:pt x="583295" y="5770778"/>
                  </a:lnTo>
                  <a:lnTo>
                    <a:pt x="636651" y="5772150"/>
                  </a:lnTo>
                  <a:lnTo>
                    <a:pt x="4393946" y="5763895"/>
                  </a:lnTo>
                  <a:lnTo>
                    <a:pt x="4447907" y="5762915"/>
                  </a:lnTo>
                  <a:lnTo>
                    <a:pt x="4500296" y="5759970"/>
                  </a:lnTo>
                  <a:lnTo>
                    <a:pt x="4551069" y="5755046"/>
                  </a:lnTo>
                  <a:lnTo>
                    <a:pt x="4600181" y="5748132"/>
                  </a:lnTo>
                  <a:lnTo>
                    <a:pt x="4647588" y="5739216"/>
                  </a:lnTo>
                  <a:lnTo>
                    <a:pt x="4693246" y="5728287"/>
                  </a:lnTo>
                  <a:lnTo>
                    <a:pt x="4737109" y="5715331"/>
                  </a:lnTo>
                  <a:lnTo>
                    <a:pt x="4779134" y="5700338"/>
                  </a:lnTo>
                  <a:lnTo>
                    <a:pt x="4819276" y="5683296"/>
                  </a:lnTo>
                  <a:lnTo>
                    <a:pt x="4857491" y="5664193"/>
                  </a:lnTo>
                  <a:lnTo>
                    <a:pt x="4893734" y="5643016"/>
                  </a:lnTo>
                  <a:lnTo>
                    <a:pt x="4927961" y="5619754"/>
                  </a:lnTo>
                  <a:lnTo>
                    <a:pt x="4960127" y="5594396"/>
                  </a:lnTo>
                  <a:lnTo>
                    <a:pt x="4990189" y="5566928"/>
                  </a:lnTo>
                  <a:lnTo>
                    <a:pt x="5018100" y="5537340"/>
                  </a:lnTo>
                  <a:lnTo>
                    <a:pt x="5043818" y="5505620"/>
                  </a:lnTo>
                  <a:lnTo>
                    <a:pt x="5067297" y="5471755"/>
                  </a:lnTo>
                  <a:lnTo>
                    <a:pt x="5088494" y="5435734"/>
                  </a:lnTo>
                  <a:lnTo>
                    <a:pt x="5107363" y="5397545"/>
                  </a:lnTo>
                  <a:lnTo>
                    <a:pt x="5123860" y="5357176"/>
                  </a:lnTo>
                  <a:lnTo>
                    <a:pt x="5137942" y="5314615"/>
                  </a:lnTo>
                  <a:lnTo>
                    <a:pt x="5149562" y="5269851"/>
                  </a:lnTo>
                  <a:lnTo>
                    <a:pt x="5158678" y="5222871"/>
                  </a:lnTo>
                  <a:lnTo>
                    <a:pt x="5165244" y="5173663"/>
                  </a:lnTo>
                  <a:lnTo>
                    <a:pt x="5169217" y="5122217"/>
                  </a:lnTo>
                  <a:lnTo>
                    <a:pt x="5170551" y="5068519"/>
                  </a:lnTo>
                  <a:lnTo>
                    <a:pt x="5162296" y="728345"/>
                  </a:lnTo>
                  <a:lnTo>
                    <a:pt x="5161175" y="674511"/>
                  </a:lnTo>
                  <a:lnTo>
                    <a:pt x="5157821" y="622657"/>
                  </a:lnTo>
                  <a:lnTo>
                    <a:pt x="5152244" y="572794"/>
                  </a:lnTo>
                  <a:lnTo>
                    <a:pt x="5144455" y="524933"/>
                  </a:lnTo>
                  <a:lnTo>
                    <a:pt x="5134465" y="479083"/>
                  </a:lnTo>
                  <a:lnTo>
                    <a:pt x="5122284" y="435256"/>
                  </a:lnTo>
                  <a:lnTo>
                    <a:pt x="5107922" y="393463"/>
                  </a:lnTo>
                  <a:lnTo>
                    <a:pt x="5091392" y="353714"/>
                  </a:lnTo>
                  <a:lnTo>
                    <a:pt x="5072703" y="316020"/>
                  </a:lnTo>
                  <a:lnTo>
                    <a:pt x="5051866" y="280391"/>
                  </a:lnTo>
                  <a:lnTo>
                    <a:pt x="5028891" y="246839"/>
                  </a:lnTo>
                  <a:lnTo>
                    <a:pt x="5003790" y="215374"/>
                  </a:lnTo>
                  <a:lnTo>
                    <a:pt x="4976574" y="186007"/>
                  </a:lnTo>
                  <a:lnTo>
                    <a:pt x="4947252" y="158748"/>
                  </a:lnTo>
                  <a:lnTo>
                    <a:pt x="4915836" y="133608"/>
                  </a:lnTo>
                  <a:lnTo>
                    <a:pt x="4882336" y="110598"/>
                  </a:lnTo>
                  <a:lnTo>
                    <a:pt x="4846764" y="89729"/>
                  </a:lnTo>
                  <a:lnTo>
                    <a:pt x="4809129" y="71011"/>
                  </a:lnTo>
                  <a:lnTo>
                    <a:pt x="4769442" y="54455"/>
                  </a:lnTo>
                  <a:lnTo>
                    <a:pt x="4727715" y="40072"/>
                  </a:lnTo>
                  <a:lnTo>
                    <a:pt x="4683958" y="27872"/>
                  </a:lnTo>
                  <a:lnTo>
                    <a:pt x="4638181" y="17867"/>
                  </a:lnTo>
                  <a:lnTo>
                    <a:pt x="4590395" y="10066"/>
                  </a:lnTo>
                  <a:lnTo>
                    <a:pt x="4540612" y="4481"/>
                  </a:lnTo>
                  <a:lnTo>
                    <a:pt x="4488841" y="1122"/>
                  </a:lnTo>
                  <a:lnTo>
                    <a:pt x="4435094" y="0"/>
                  </a:lnTo>
                  <a:close/>
                </a:path>
              </a:pathLst>
            </a:custGeom>
            <a:solidFill>
              <a:srgbClr val="006A6A"/>
            </a:solidFill>
          </p:spPr>
          <p:txBody>
            <a:bodyPr wrap="square" lIns="0" tIns="0" rIns="0" bIns="0" rtlCol="0"/>
            <a:lstStyle/>
            <a:p>
              <a:endParaRPr lang="de-DE" noProof="0"/>
            </a:p>
          </p:txBody>
        </p:sp>
      </p:grpSp>
      <p:sp>
        <p:nvSpPr>
          <p:cNvPr id="5" name="object 5">
            <a:extLst>
              <a:ext uri="{FF2B5EF4-FFF2-40B4-BE49-F238E27FC236}">
                <a16:creationId xmlns:a16="http://schemas.microsoft.com/office/drawing/2014/main" id="{44264D5F-8520-60D1-5E63-3782F37592AC}"/>
              </a:ext>
            </a:extLst>
          </p:cNvPr>
          <p:cNvSpPr txBox="1"/>
          <p:nvPr/>
        </p:nvSpPr>
        <p:spPr>
          <a:xfrm>
            <a:off x="6545580" y="2707893"/>
            <a:ext cx="4813935" cy="2167901"/>
          </a:xfrm>
          <a:prstGeom prst="rect">
            <a:avLst/>
          </a:prstGeom>
        </p:spPr>
        <p:txBody>
          <a:bodyPr vert="horz" wrap="square" lIns="0" tIns="13335" rIns="0" bIns="0" rtlCol="0">
            <a:spAutoFit/>
          </a:bodyPr>
          <a:lstStyle/>
          <a:p>
            <a:pPr marL="12700" marR="5080" indent="144780" algn="ctr">
              <a:lnSpc>
                <a:spcPct val="100000"/>
              </a:lnSpc>
              <a:spcBef>
                <a:spcPts val="105"/>
              </a:spcBef>
            </a:pPr>
            <a:r>
              <a:rPr lang="de-DE" sz="2800" b="1" noProof="0">
                <a:solidFill>
                  <a:schemeClr val="bg1"/>
                </a:solidFill>
                <a:latin typeface="Montserrat" pitchFamily="2" charset="77"/>
                <a:cs typeface="Calibri"/>
              </a:rPr>
              <a:t>By using tools like Mentafy, am I not putting every student under suspicion?</a:t>
            </a:r>
            <a:endParaRPr lang="de-DE" sz="2800" noProof="0">
              <a:solidFill>
                <a:schemeClr val="bg1"/>
              </a:solidFill>
              <a:latin typeface="Montserrat" pitchFamily="2" charset="77"/>
              <a:cs typeface="Calibri"/>
            </a:endParaRPr>
          </a:p>
        </p:txBody>
      </p:sp>
      <p:sp>
        <p:nvSpPr>
          <p:cNvPr id="6" name="object 6">
            <a:extLst>
              <a:ext uri="{FF2B5EF4-FFF2-40B4-BE49-F238E27FC236}">
                <a16:creationId xmlns:a16="http://schemas.microsoft.com/office/drawing/2014/main" id="{0BF5005E-F747-ECDD-B5F5-FFA6C629B93E}"/>
              </a:ext>
            </a:extLst>
          </p:cNvPr>
          <p:cNvSpPr txBox="1"/>
          <p:nvPr/>
        </p:nvSpPr>
        <p:spPr>
          <a:xfrm>
            <a:off x="381000" y="835816"/>
            <a:ext cx="5436235" cy="5348708"/>
          </a:xfrm>
          <a:prstGeom prst="rect">
            <a:avLst/>
          </a:prstGeom>
        </p:spPr>
        <p:txBody>
          <a:bodyPr vert="horz" wrap="square" lIns="0" tIns="15875" rIns="0" bIns="0" rtlCol="0">
            <a:spAutoFit/>
          </a:bodyPr>
          <a:lstStyle/>
          <a:p>
            <a:pPr marL="12700">
              <a:lnSpc>
                <a:spcPct val="100000"/>
              </a:lnSpc>
              <a:spcBef>
                <a:spcPts val="125"/>
              </a:spcBef>
            </a:pPr>
            <a:r>
              <a:rPr lang="de-DE" sz="1600" b="1" noProof="0">
                <a:solidFill>
                  <a:srgbClr val="008080"/>
                </a:solidFill>
                <a:latin typeface="Raleway" pitchFamily="2" charset="77"/>
                <a:cs typeface="Arial Black"/>
              </a:rPr>
              <a:t>Evidence instead of suspicion</a:t>
            </a:r>
            <a:endParaRPr lang="de-DE" sz="1600" b="1" noProof="0">
              <a:latin typeface="Raleway" pitchFamily="2" charset="77"/>
              <a:cs typeface="Arial Black"/>
            </a:endParaRPr>
          </a:p>
          <a:p>
            <a:pPr marL="298450" marR="5080" indent="-285750">
              <a:lnSpc>
                <a:spcPct val="100899"/>
              </a:lnSpc>
              <a:spcBef>
                <a:spcPts val="75"/>
              </a:spcBef>
              <a:buChar char="•"/>
              <a:tabLst>
                <a:tab pos="298450" algn="l"/>
              </a:tabLst>
            </a:pPr>
            <a:r>
              <a:rPr lang="de-DE" sz="1600" noProof="0">
                <a:latin typeface="Raleway" pitchFamily="2" charset="77"/>
                <a:cs typeface="Arial"/>
              </a:rPr>
              <a:t>Transparency tools secure traceable evidence (sources, history). They don’t assume anything; they document.</a:t>
            </a:r>
          </a:p>
          <a:p>
            <a:pPr>
              <a:lnSpc>
                <a:spcPct val="100000"/>
              </a:lnSpc>
              <a:spcBef>
                <a:spcPts val="260"/>
              </a:spcBef>
              <a:buFont typeface="Arial"/>
              <a:buChar char="•"/>
            </a:pPr>
            <a:endParaRPr lang="de-DE" sz="1600" noProof="0">
              <a:latin typeface="Raleway" pitchFamily="2" charset="77"/>
              <a:cs typeface="Arial"/>
            </a:endParaRPr>
          </a:p>
          <a:p>
            <a:pPr marL="12700">
              <a:lnSpc>
                <a:spcPct val="100000"/>
              </a:lnSpc>
            </a:pPr>
            <a:r>
              <a:rPr lang="de-DE" sz="1600" b="1" noProof="0">
                <a:solidFill>
                  <a:srgbClr val="008080"/>
                </a:solidFill>
                <a:latin typeface="Raleway" pitchFamily="2" charset="77"/>
                <a:cs typeface="Arial Black"/>
              </a:rPr>
              <a:t>Fairness for honest students</a:t>
            </a:r>
            <a:endParaRPr lang="de-DE" sz="1600" b="1" noProof="0">
              <a:latin typeface="Raleway" pitchFamily="2" charset="77"/>
              <a:cs typeface="Arial Black"/>
            </a:endParaRPr>
          </a:p>
          <a:p>
            <a:pPr marL="298450" marR="1297940" indent="-285750">
              <a:lnSpc>
                <a:spcPts val="1950"/>
              </a:lnSpc>
              <a:spcBef>
                <a:spcPts val="10"/>
              </a:spcBef>
              <a:buChar char="•"/>
              <a:tabLst>
                <a:tab pos="298450" algn="l"/>
              </a:tabLst>
            </a:pPr>
            <a:r>
              <a:rPr lang="de-DE" sz="1600" noProof="0">
                <a:latin typeface="Raleway" pitchFamily="2" charset="77"/>
                <a:cs typeface="Arial"/>
              </a:rPr>
              <a:t>Without checks, cheating pays off. Consistent procedures protect students’ own work and ensure fair grades.</a:t>
            </a:r>
          </a:p>
          <a:p>
            <a:pPr marL="12700" marR="1297940">
              <a:lnSpc>
                <a:spcPts val="1950"/>
              </a:lnSpc>
              <a:spcBef>
                <a:spcPts val="10"/>
              </a:spcBef>
              <a:tabLst>
                <a:tab pos="298450" algn="l"/>
              </a:tabLst>
            </a:pPr>
            <a:endParaRPr lang="de-DE" sz="1600" noProof="0">
              <a:latin typeface="Raleway" pitchFamily="2" charset="77"/>
              <a:cs typeface="Arial"/>
            </a:endParaRPr>
          </a:p>
          <a:p>
            <a:pPr marL="12700">
              <a:lnSpc>
                <a:spcPct val="100000"/>
              </a:lnSpc>
            </a:pPr>
            <a:r>
              <a:rPr lang="de-DE" sz="1600" b="1" noProof="0">
                <a:solidFill>
                  <a:srgbClr val="008080"/>
                </a:solidFill>
                <a:latin typeface="Raleway" pitchFamily="2" charset="77"/>
                <a:cs typeface="Arial Black"/>
              </a:rPr>
              <a:t>Legal and procedural certainty</a:t>
            </a:r>
            <a:endParaRPr lang="de-DE" sz="1600" b="1" noProof="0">
              <a:latin typeface="Raleway" pitchFamily="2" charset="77"/>
              <a:cs typeface="Arial Black"/>
            </a:endParaRPr>
          </a:p>
          <a:p>
            <a:pPr marL="298450" marR="330200" indent="-285750">
              <a:lnSpc>
                <a:spcPct val="103000"/>
              </a:lnSpc>
              <a:spcBef>
                <a:spcPts val="40"/>
              </a:spcBef>
              <a:buChar char="•"/>
              <a:tabLst>
                <a:tab pos="298450" algn="l"/>
              </a:tabLst>
            </a:pPr>
            <a:r>
              <a:rPr lang="de-DE" sz="1600" noProof="0">
                <a:latin typeface="Raleway" pitchFamily="2" charset="77"/>
                <a:cs typeface="Arial"/>
              </a:rPr>
              <a:t>Verifiable criteria allow for a hearing, counter-evidence and appeal – more sound than gut feeling or black-box verdicts.</a:t>
            </a:r>
          </a:p>
          <a:p>
            <a:pPr marL="298450" marR="330200" indent="-285750">
              <a:lnSpc>
                <a:spcPct val="103000"/>
              </a:lnSpc>
              <a:spcBef>
                <a:spcPts val="40"/>
              </a:spcBef>
              <a:buChar char="•"/>
              <a:tabLst>
                <a:tab pos="298450" algn="l"/>
              </a:tabLst>
            </a:pPr>
            <a:r>
              <a:rPr lang="de-DE" sz="1600" noProof="0">
                <a:latin typeface="Raleway" pitchFamily="2" charset="77"/>
                <a:cs typeface="Arial"/>
              </a:rPr>
              <a:t>Legal strength doesn’t come from “the one score”, but from </a:t>
            </a:r>
            <a:r>
              <a:rPr lang="de-DE" sz="1600" noProof="0" err="1">
                <a:latin typeface="Raleway" pitchFamily="2" charset="77"/>
                <a:cs typeface="Arial"/>
              </a:rPr>
              <a:t>corroborated</a:t>
            </a:r>
            <a:r>
              <a:rPr lang="de-DE" sz="1600" noProof="0">
                <a:latin typeface="Raleway" pitchFamily="2" charset="77"/>
                <a:cs typeface="Arial"/>
              </a:rPr>
              <a:t> evidence (process data, text matches and AI indicators support each other) with a verifiable derivation. This turns suspicion into solid evidence – or, conversely, clears the student.</a:t>
            </a:r>
          </a:p>
        </p:txBody>
      </p:sp>
      <p:sp>
        <p:nvSpPr>
          <p:cNvPr id="8" name="object 6">
            <a:extLst>
              <a:ext uri="{FF2B5EF4-FFF2-40B4-BE49-F238E27FC236}">
                <a16:creationId xmlns:a16="http://schemas.microsoft.com/office/drawing/2014/main" id="{756720EC-2135-0080-EC83-021A0500B936}"/>
              </a:ext>
            </a:extLst>
          </p:cNvPr>
          <p:cNvSpPr txBox="1"/>
          <p:nvPr/>
        </p:nvSpPr>
        <p:spPr>
          <a:xfrm>
            <a:off x="381000" y="161925"/>
            <a:ext cx="2037080" cy="405880"/>
          </a:xfrm>
          <a:prstGeom prst="rect">
            <a:avLst/>
          </a:prstGeom>
          <a:solidFill>
            <a:srgbClr val="EBFFFF"/>
          </a:solidFill>
        </p:spPr>
        <p:txBody>
          <a:bodyPr vert="horz" wrap="square" lIns="0" tIns="46355" rIns="0" bIns="0" rtlCol="0">
            <a:spAutoFit/>
          </a:bodyPr>
          <a:lstStyle/>
          <a:p>
            <a:pPr marL="3810" algn="ctr">
              <a:lnSpc>
                <a:spcPts val="1435"/>
              </a:lnSpc>
              <a:spcBef>
                <a:spcPts val="365"/>
              </a:spcBef>
            </a:pPr>
            <a:r>
              <a:rPr lang="de-DE" sz="1200" b="1" noProof="0">
                <a:latin typeface="Open Sans" panose="020B0606030504020204" pitchFamily="34" charset="0"/>
                <a:ea typeface="Open Sans" panose="020B0606030504020204" pitchFamily="34" charset="0"/>
                <a:cs typeface="Open Sans" panose="020B0606030504020204" pitchFamily="34" charset="0"/>
              </a:rPr>
              <a:t>YOUR QUESTIONS –</a:t>
            </a:r>
            <a:endParaRPr lang="de-DE" sz="1200" noProof="0">
              <a:latin typeface="Open Sans" panose="020B0606030504020204" pitchFamily="34" charset="0"/>
              <a:ea typeface="Open Sans" panose="020B0606030504020204" pitchFamily="34" charset="0"/>
              <a:cs typeface="Open Sans" panose="020B0606030504020204" pitchFamily="34" charset="0"/>
            </a:endParaRPr>
          </a:p>
          <a:p>
            <a:pPr marL="4445" algn="ctr">
              <a:lnSpc>
                <a:spcPts val="1435"/>
              </a:lnSpc>
            </a:pPr>
            <a:r>
              <a:rPr lang="de-DE" sz="1200" b="1" noProof="0">
                <a:latin typeface="Open Sans" panose="020B0606030504020204" pitchFamily="34" charset="0"/>
                <a:ea typeface="Open Sans" panose="020B0606030504020204" pitchFamily="34" charset="0"/>
                <a:cs typeface="Open Sans" panose="020B0606030504020204" pitchFamily="34" charset="0"/>
              </a:rPr>
              <a:t>OUR ANSWERS</a:t>
            </a:r>
            <a:endParaRPr lang="de-DE" sz="1200" noProof="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37248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26123" y="0"/>
            <a:ext cx="5866130" cy="6858000"/>
            <a:chOff x="6326123" y="0"/>
            <a:chExt cx="5866130" cy="6858000"/>
          </a:xfrm>
        </p:grpSpPr>
        <p:sp>
          <p:nvSpPr>
            <p:cNvPr id="3" name="object 3"/>
            <p:cNvSpPr/>
            <p:nvPr/>
          </p:nvSpPr>
          <p:spPr>
            <a:xfrm>
              <a:off x="7915274" y="0"/>
              <a:ext cx="4276725" cy="6858000"/>
            </a:xfrm>
            <a:custGeom>
              <a:avLst/>
              <a:gdLst/>
              <a:ahLst/>
              <a:cxnLst/>
              <a:rect l="l" t="t" r="r" b="b"/>
              <a:pathLst>
                <a:path w="4276725" h="6858000">
                  <a:moveTo>
                    <a:pt x="4276725" y="0"/>
                  </a:moveTo>
                  <a:lnTo>
                    <a:pt x="0" y="0"/>
                  </a:lnTo>
                  <a:lnTo>
                    <a:pt x="0" y="6858000"/>
                  </a:lnTo>
                  <a:lnTo>
                    <a:pt x="4276725" y="6858000"/>
                  </a:lnTo>
                  <a:lnTo>
                    <a:pt x="4276725" y="0"/>
                  </a:lnTo>
                  <a:close/>
                </a:path>
              </a:pathLst>
            </a:custGeom>
            <a:solidFill>
              <a:srgbClr val="008080"/>
            </a:solidFill>
          </p:spPr>
          <p:txBody>
            <a:bodyPr wrap="square" lIns="0" tIns="0" rIns="0" bIns="0" rtlCol="0"/>
            <a:lstStyle/>
            <a:p>
              <a:endParaRPr lang="de-DE" noProof="0"/>
            </a:p>
          </p:txBody>
        </p:sp>
        <p:sp>
          <p:nvSpPr>
            <p:cNvPr id="4" name="object 4"/>
            <p:cNvSpPr/>
            <p:nvPr/>
          </p:nvSpPr>
          <p:spPr>
            <a:xfrm>
              <a:off x="6326123" y="542925"/>
              <a:ext cx="5170805" cy="5772150"/>
            </a:xfrm>
            <a:custGeom>
              <a:avLst/>
              <a:gdLst/>
              <a:ahLst/>
              <a:cxnLst/>
              <a:rect l="l" t="t" r="r" b="b"/>
              <a:pathLst>
                <a:path w="5170805" h="5772150">
                  <a:moveTo>
                    <a:pt x="4435094" y="0"/>
                  </a:moveTo>
                  <a:lnTo>
                    <a:pt x="727328" y="8254"/>
                  </a:lnTo>
                  <a:lnTo>
                    <a:pt x="673567" y="9341"/>
                  </a:lnTo>
                  <a:lnTo>
                    <a:pt x="621783" y="12597"/>
                  </a:lnTo>
                  <a:lnTo>
                    <a:pt x="571988" y="18016"/>
                  </a:lnTo>
                  <a:lnTo>
                    <a:pt x="524191" y="25596"/>
                  </a:lnTo>
                  <a:lnTo>
                    <a:pt x="478404" y="35329"/>
                  </a:lnTo>
                  <a:lnTo>
                    <a:pt x="434638" y="47211"/>
                  </a:lnTo>
                  <a:lnTo>
                    <a:pt x="392902" y="61237"/>
                  </a:lnTo>
                  <a:lnTo>
                    <a:pt x="353208" y="77403"/>
                  </a:lnTo>
                  <a:lnTo>
                    <a:pt x="315567" y="95702"/>
                  </a:lnTo>
                  <a:lnTo>
                    <a:pt x="279988" y="116129"/>
                  </a:lnTo>
                  <a:lnTo>
                    <a:pt x="246483" y="138681"/>
                  </a:lnTo>
                  <a:lnTo>
                    <a:pt x="215063" y="163351"/>
                  </a:lnTo>
                  <a:lnTo>
                    <a:pt x="185737" y="190134"/>
                  </a:lnTo>
                  <a:lnTo>
                    <a:pt x="158517" y="219026"/>
                  </a:lnTo>
                  <a:lnTo>
                    <a:pt x="133413" y="250022"/>
                  </a:lnTo>
                  <a:lnTo>
                    <a:pt x="110437" y="283116"/>
                  </a:lnTo>
                  <a:lnTo>
                    <a:pt x="89598" y="318303"/>
                  </a:lnTo>
                  <a:lnTo>
                    <a:pt x="70907" y="355578"/>
                  </a:lnTo>
                  <a:lnTo>
                    <a:pt x="54375" y="394936"/>
                  </a:lnTo>
                  <a:lnTo>
                    <a:pt x="40013" y="436372"/>
                  </a:lnTo>
                  <a:lnTo>
                    <a:pt x="27831" y="479881"/>
                  </a:lnTo>
                  <a:lnTo>
                    <a:pt x="17840" y="525459"/>
                  </a:lnTo>
                  <a:lnTo>
                    <a:pt x="10051" y="573099"/>
                  </a:lnTo>
                  <a:lnTo>
                    <a:pt x="4474" y="622796"/>
                  </a:lnTo>
                  <a:lnTo>
                    <a:pt x="1120" y="674547"/>
                  </a:lnTo>
                  <a:lnTo>
                    <a:pt x="0" y="728345"/>
                  </a:lnTo>
                  <a:lnTo>
                    <a:pt x="954" y="1027787"/>
                  </a:lnTo>
                  <a:lnTo>
                    <a:pt x="0" y="4986020"/>
                  </a:lnTo>
                  <a:lnTo>
                    <a:pt x="728" y="5040110"/>
                  </a:lnTo>
                  <a:lnTo>
                    <a:pt x="2949" y="5092692"/>
                  </a:lnTo>
                  <a:lnTo>
                    <a:pt x="6712" y="5143717"/>
                  </a:lnTo>
                  <a:lnTo>
                    <a:pt x="12069" y="5193135"/>
                  </a:lnTo>
                  <a:lnTo>
                    <a:pt x="19072" y="5240894"/>
                  </a:lnTo>
                  <a:lnTo>
                    <a:pt x="27770" y="5286945"/>
                  </a:lnTo>
                  <a:lnTo>
                    <a:pt x="38216" y="5331239"/>
                  </a:lnTo>
                  <a:lnTo>
                    <a:pt x="50460" y="5373724"/>
                  </a:lnTo>
                  <a:lnTo>
                    <a:pt x="64554" y="5414351"/>
                  </a:lnTo>
                  <a:lnTo>
                    <a:pt x="80548" y="5453069"/>
                  </a:lnTo>
                  <a:lnTo>
                    <a:pt x="98494" y="5489829"/>
                  </a:lnTo>
                  <a:lnTo>
                    <a:pt x="118443" y="5524581"/>
                  </a:lnTo>
                  <a:lnTo>
                    <a:pt x="140446" y="5557273"/>
                  </a:lnTo>
                  <a:lnTo>
                    <a:pt x="164554" y="5587858"/>
                  </a:lnTo>
                  <a:lnTo>
                    <a:pt x="190818" y="5616283"/>
                  </a:lnTo>
                  <a:lnTo>
                    <a:pt x="219289" y="5642499"/>
                  </a:lnTo>
                  <a:lnTo>
                    <a:pt x="250019" y="5666456"/>
                  </a:lnTo>
                  <a:lnTo>
                    <a:pt x="283058" y="5688105"/>
                  </a:lnTo>
                  <a:lnTo>
                    <a:pt x="318458" y="5707393"/>
                  </a:lnTo>
                  <a:lnTo>
                    <a:pt x="356270" y="5724273"/>
                  </a:lnTo>
                  <a:lnTo>
                    <a:pt x="396545" y="5738693"/>
                  </a:lnTo>
                  <a:lnTo>
                    <a:pt x="439333" y="5750604"/>
                  </a:lnTo>
                  <a:lnTo>
                    <a:pt x="484687" y="5759955"/>
                  </a:lnTo>
                  <a:lnTo>
                    <a:pt x="532657" y="5766696"/>
                  </a:lnTo>
                  <a:lnTo>
                    <a:pt x="583295" y="5770778"/>
                  </a:lnTo>
                  <a:lnTo>
                    <a:pt x="636651" y="5772150"/>
                  </a:lnTo>
                  <a:lnTo>
                    <a:pt x="4393946" y="5763895"/>
                  </a:lnTo>
                  <a:lnTo>
                    <a:pt x="4447907" y="5762915"/>
                  </a:lnTo>
                  <a:lnTo>
                    <a:pt x="4500296" y="5759970"/>
                  </a:lnTo>
                  <a:lnTo>
                    <a:pt x="4551069" y="5755046"/>
                  </a:lnTo>
                  <a:lnTo>
                    <a:pt x="4600181" y="5748132"/>
                  </a:lnTo>
                  <a:lnTo>
                    <a:pt x="4647588" y="5739216"/>
                  </a:lnTo>
                  <a:lnTo>
                    <a:pt x="4693246" y="5728287"/>
                  </a:lnTo>
                  <a:lnTo>
                    <a:pt x="4737109" y="5715331"/>
                  </a:lnTo>
                  <a:lnTo>
                    <a:pt x="4779134" y="5700338"/>
                  </a:lnTo>
                  <a:lnTo>
                    <a:pt x="4819276" y="5683296"/>
                  </a:lnTo>
                  <a:lnTo>
                    <a:pt x="4857491" y="5664193"/>
                  </a:lnTo>
                  <a:lnTo>
                    <a:pt x="4893734" y="5643016"/>
                  </a:lnTo>
                  <a:lnTo>
                    <a:pt x="4927961" y="5619754"/>
                  </a:lnTo>
                  <a:lnTo>
                    <a:pt x="4960127" y="5594396"/>
                  </a:lnTo>
                  <a:lnTo>
                    <a:pt x="4990189" y="5566928"/>
                  </a:lnTo>
                  <a:lnTo>
                    <a:pt x="5018100" y="5537340"/>
                  </a:lnTo>
                  <a:lnTo>
                    <a:pt x="5043818" y="5505620"/>
                  </a:lnTo>
                  <a:lnTo>
                    <a:pt x="5067297" y="5471755"/>
                  </a:lnTo>
                  <a:lnTo>
                    <a:pt x="5088494" y="5435734"/>
                  </a:lnTo>
                  <a:lnTo>
                    <a:pt x="5107363" y="5397545"/>
                  </a:lnTo>
                  <a:lnTo>
                    <a:pt x="5123860" y="5357176"/>
                  </a:lnTo>
                  <a:lnTo>
                    <a:pt x="5137942" y="5314615"/>
                  </a:lnTo>
                  <a:lnTo>
                    <a:pt x="5149562" y="5269851"/>
                  </a:lnTo>
                  <a:lnTo>
                    <a:pt x="5158678" y="5222871"/>
                  </a:lnTo>
                  <a:lnTo>
                    <a:pt x="5165244" y="5173663"/>
                  </a:lnTo>
                  <a:lnTo>
                    <a:pt x="5169217" y="5122217"/>
                  </a:lnTo>
                  <a:lnTo>
                    <a:pt x="5170551" y="5068519"/>
                  </a:lnTo>
                  <a:lnTo>
                    <a:pt x="5162296" y="728345"/>
                  </a:lnTo>
                  <a:lnTo>
                    <a:pt x="5161175" y="674511"/>
                  </a:lnTo>
                  <a:lnTo>
                    <a:pt x="5157821" y="622657"/>
                  </a:lnTo>
                  <a:lnTo>
                    <a:pt x="5152244" y="572794"/>
                  </a:lnTo>
                  <a:lnTo>
                    <a:pt x="5144455" y="524933"/>
                  </a:lnTo>
                  <a:lnTo>
                    <a:pt x="5134465" y="479083"/>
                  </a:lnTo>
                  <a:lnTo>
                    <a:pt x="5122284" y="435256"/>
                  </a:lnTo>
                  <a:lnTo>
                    <a:pt x="5107922" y="393463"/>
                  </a:lnTo>
                  <a:lnTo>
                    <a:pt x="5091392" y="353714"/>
                  </a:lnTo>
                  <a:lnTo>
                    <a:pt x="5072703" y="316020"/>
                  </a:lnTo>
                  <a:lnTo>
                    <a:pt x="5051866" y="280391"/>
                  </a:lnTo>
                  <a:lnTo>
                    <a:pt x="5028891" y="246839"/>
                  </a:lnTo>
                  <a:lnTo>
                    <a:pt x="5003790" y="215374"/>
                  </a:lnTo>
                  <a:lnTo>
                    <a:pt x="4976574" y="186007"/>
                  </a:lnTo>
                  <a:lnTo>
                    <a:pt x="4947252" y="158748"/>
                  </a:lnTo>
                  <a:lnTo>
                    <a:pt x="4915836" y="133608"/>
                  </a:lnTo>
                  <a:lnTo>
                    <a:pt x="4882336" y="110598"/>
                  </a:lnTo>
                  <a:lnTo>
                    <a:pt x="4846764" y="89729"/>
                  </a:lnTo>
                  <a:lnTo>
                    <a:pt x="4809129" y="71011"/>
                  </a:lnTo>
                  <a:lnTo>
                    <a:pt x="4769442" y="54455"/>
                  </a:lnTo>
                  <a:lnTo>
                    <a:pt x="4727715" y="40072"/>
                  </a:lnTo>
                  <a:lnTo>
                    <a:pt x="4683958" y="27872"/>
                  </a:lnTo>
                  <a:lnTo>
                    <a:pt x="4638181" y="17867"/>
                  </a:lnTo>
                  <a:lnTo>
                    <a:pt x="4590395" y="10066"/>
                  </a:lnTo>
                  <a:lnTo>
                    <a:pt x="4540612" y="4481"/>
                  </a:lnTo>
                  <a:lnTo>
                    <a:pt x="4488841" y="1122"/>
                  </a:lnTo>
                  <a:lnTo>
                    <a:pt x="4435094" y="0"/>
                  </a:lnTo>
                  <a:close/>
                </a:path>
              </a:pathLst>
            </a:custGeom>
            <a:solidFill>
              <a:srgbClr val="006A6A"/>
            </a:solidFill>
          </p:spPr>
          <p:txBody>
            <a:bodyPr wrap="square" lIns="0" tIns="0" rIns="0" bIns="0" rtlCol="0"/>
            <a:lstStyle/>
            <a:p>
              <a:endParaRPr lang="de-DE" noProof="0"/>
            </a:p>
          </p:txBody>
        </p:sp>
      </p:grpSp>
      <p:sp>
        <p:nvSpPr>
          <p:cNvPr id="5" name="object 5"/>
          <p:cNvSpPr txBox="1"/>
          <p:nvPr/>
        </p:nvSpPr>
        <p:spPr>
          <a:xfrm>
            <a:off x="6856729" y="2729770"/>
            <a:ext cx="4211955" cy="1398460"/>
          </a:xfrm>
          <a:prstGeom prst="rect">
            <a:avLst/>
          </a:prstGeom>
        </p:spPr>
        <p:txBody>
          <a:bodyPr vert="horz" wrap="square" lIns="0" tIns="13335" rIns="0" bIns="0" rtlCol="0">
            <a:spAutoFit/>
          </a:bodyPr>
          <a:lstStyle/>
          <a:p>
            <a:pPr marL="12700" marR="5080" indent="-5715" algn="ctr">
              <a:lnSpc>
                <a:spcPct val="100000"/>
              </a:lnSpc>
              <a:spcBef>
                <a:spcPts val="105"/>
              </a:spcBef>
            </a:pPr>
            <a:r>
              <a:rPr lang="de-DE" sz="3000" b="1" noProof="0">
                <a:solidFill>
                  <a:schemeClr val="bg1"/>
                </a:solidFill>
                <a:latin typeface="Montserrat" pitchFamily="2" charset="77"/>
                <a:cs typeface="Calibri"/>
              </a:rPr>
              <a:t>How is Mentafy different from the competition?</a:t>
            </a:r>
            <a:endParaRPr lang="de-DE" sz="3000" noProof="0">
              <a:solidFill>
                <a:schemeClr val="bg1"/>
              </a:solidFill>
              <a:latin typeface="Montserrat" pitchFamily="2" charset="77"/>
              <a:cs typeface="Calibri"/>
            </a:endParaRPr>
          </a:p>
        </p:txBody>
      </p:sp>
      <p:sp>
        <p:nvSpPr>
          <p:cNvPr id="7" name="object 7"/>
          <p:cNvSpPr txBox="1"/>
          <p:nvPr/>
        </p:nvSpPr>
        <p:spPr>
          <a:xfrm>
            <a:off x="381001" y="719824"/>
            <a:ext cx="6475728" cy="5965607"/>
          </a:xfrm>
          <a:prstGeom prst="rect">
            <a:avLst/>
          </a:prstGeom>
        </p:spPr>
        <p:txBody>
          <a:bodyPr vert="horz" wrap="square" lIns="0" tIns="15875" rIns="0" bIns="0" rtlCol="0">
            <a:spAutoFit/>
          </a:bodyPr>
          <a:lstStyle/>
          <a:p>
            <a:pPr marL="64769">
              <a:lnSpc>
                <a:spcPct val="100000"/>
              </a:lnSpc>
              <a:spcBef>
                <a:spcPts val="125"/>
              </a:spcBef>
            </a:pPr>
            <a:r>
              <a:rPr lang="de-DE" sz="1550" b="1" noProof="0">
                <a:solidFill>
                  <a:srgbClr val="008080"/>
                </a:solidFill>
                <a:latin typeface="Raleway" pitchFamily="2" charset="77"/>
                <a:cs typeface="Arial Black"/>
              </a:rPr>
              <a:t>Transparent assessments</a:t>
            </a:r>
            <a:endParaRPr lang="de-DE" sz="1550" b="1" noProof="0">
              <a:latin typeface="Raleway" pitchFamily="2" charset="77"/>
              <a:cs typeface="Arial Black"/>
            </a:endParaRPr>
          </a:p>
          <a:p>
            <a:pPr marL="298450" marR="5080" indent="-286385">
              <a:lnSpc>
                <a:spcPct val="100899"/>
              </a:lnSpc>
              <a:spcBef>
                <a:spcPts val="75"/>
              </a:spcBef>
              <a:buChar char="•"/>
              <a:tabLst>
                <a:tab pos="298450" algn="l"/>
              </a:tabLst>
            </a:pPr>
            <a:r>
              <a:rPr lang="de-DE" sz="1550" noProof="0" err="1">
                <a:latin typeface="Raleway" pitchFamily="2" charset="77"/>
                <a:cs typeface="Arial"/>
              </a:rPr>
              <a:t>Turnitin</a:t>
            </a:r>
            <a:r>
              <a:rPr lang="de-DE" sz="1550" noProof="0">
                <a:latin typeface="Raleway" pitchFamily="2" charset="77"/>
                <a:cs typeface="Arial"/>
              </a:rPr>
              <a:t> and others rely on unreliable AI </a:t>
            </a:r>
            <a:br>
              <a:rPr lang="de-DE" sz="1550" noProof="0">
                <a:latin typeface="Raleway" pitchFamily="2" charset="77"/>
                <a:cs typeface="Arial"/>
              </a:rPr>
            </a:br>
            <a:r>
              <a:rPr lang="de-DE" sz="1550" noProof="0">
                <a:latin typeface="Raleway" pitchFamily="2" charset="77"/>
                <a:cs typeface="Arial"/>
              </a:rPr>
              <a:t>pattern recognition.</a:t>
            </a:r>
          </a:p>
          <a:p>
            <a:pPr marL="298450" marR="610870" indent="-286385">
              <a:lnSpc>
                <a:spcPct val="103000"/>
              </a:lnSpc>
              <a:spcBef>
                <a:spcPts val="40"/>
              </a:spcBef>
              <a:buChar char="•"/>
              <a:tabLst>
                <a:tab pos="298450" algn="l"/>
              </a:tabLst>
            </a:pPr>
            <a:r>
              <a:rPr lang="de-DE" sz="1550" noProof="0">
                <a:latin typeface="Raleway" pitchFamily="2" charset="77"/>
                <a:cs typeface="Arial"/>
              </a:rPr>
              <a:t>Mentafy delivers verifiable, data-based evidence </a:t>
            </a:r>
            <a:br>
              <a:rPr lang="de-DE" sz="1550" noProof="0">
                <a:latin typeface="Raleway" pitchFamily="2" charset="77"/>
                <a:cs typeface="Arial"/>
              </a:rPr>
            </a:br>
            <a:r>
              <a:rPr lang="de-DE" sz="1550" noProof="0">
                <a:latin typeface="Raleway" pitchFamily="2" charset="77"/>
                <a:cs typeface="Arial"/>
              </a:rPr>
              <a:t>through comprehensive Writing Process Analysis</a:t>
            </a:r>
          </a:p>
          <a:p>
            <a:pPr marL="298450" marR="610870" indent="-286385">
              <a:lnSpc>
                <a:spcPct val="103000"/>
              </a:lnSpc>
              <a:spcBef>
                <a:spcPts val="40"/>
              </a:spcBef>
              <a:buChar char="•"/>
              <a:tabLst>
                <a:tab pos="298450" algn="l"/>
              </a:tabLst>
            </a:pPr>
            <a:r>
              <a:rPr lang="de-DE" sz="1550" noProof="0">
                <a:latin typeface="Raleway" pitchFamily="2" charset="77"/>
                <a:cs typeface="Arial"/>
              </a:rPr>
              <a:t>Only our approach can tell </a:t>
            </a:r>
            <a:br>
              <a:rPr lang="de-DE" sz="1550" noProof="0">
                <a:latin typeface="Raleway" pitchFamily="2" charset="77"/>
                <a:cs typeface="Arial"/>
              </a:rPr>
            </a:br>
            <a:r>
              <a:rPr lang="de-DE" sz="1550" noProof="0">
                <a:latin typeface="Raleway" pitchFamily="2" charset="77"/>
                <a:cs typeface="Arial"/>
              </a:rPr>
              <a:t>AI revision apart from AI-</a:t>
            </a:r>
            <a:r>
              <a:rPr lang="de-DE" sz="1550" noProof="0" err="1">
                <a:latin typeface="Raleway" pitchFamily="2" charset="77"/>
                <a:cs typeface="Arial"/>
              </a:rPr>
              <a:t>ghostwriting</a:t>
            </a:r>
            <a:endParaRPr lang="de-DE" sz="1550" noProof="0">
              <a:latin typeface="Raleway" pitchFamily="2" charset="77"/>
              <a:cs typeface="Arial Black"/>
            </a:endParaRPr>
          </a:p>
          <a:p>
            <a:pPr marL="12700">
              <a:lnSpc>
                <a:spcPct val="100000"/>
              </a:lnSpc>
              <a:spcBef>
                <a:spcPts val="125"/>
              </a:spcBef>
            </a:pPr>
            <a:endParaRPr lang="de-DE" sz="1550" noProof="0">
              <a:solidFill>
                <a:srgbClr val="008080"/>
              </a:solidFill>
              <a:latin typeface="Raleway" pitchFamily="2" charset="77"/>
              <a:cs typeface="Arial Black"/>
            </a:endParaRPr>
          </a:p>
          <a:p>
            <a:pPr marL="12700">
              <a:lnSpc>
                <a:spcPct val="100000"/>
              </a:lnSpc>
              <a:spcBef>
                <a:spcPts val="125"/>
              </a:spcBef>
            </a:pPr>
            <a:r>
              <a:rPr lang="de-DE" sz="1550" b="1" noProof="0">
                <a:solidFill>
                  <a:srgbClr val="008080"/>
                </a:solidFill>
                <a:latin typeface="Raleway" pitchFamily="2" charset="77"/>
                <a:cs typeface="Arial Black"/>
              </a:rPr>
              <a:t>Tamper-proof Writing Journal</a:t>
            </a:r>
            <a:endParaRPr lang="de-DE" sz="1550" b="1" noProof="0">
              <a:latin typeface="Raleway" pitchFamily="2" charset="77"/>
              <a:cs typeface="Arial Black"/>
            </a:endParaRPr>
          </a:p>
          <a:p>
            <a:pPr marL="298450" indent="-285750">
              <a:lnSpc>
                <a:spcPct val="100000"/>
              </a:lnSpc>
              <a:spcBef>
                <a:spcPts val="90"/>
              </a:spcBef>
              <a:buChar char="•"/>
              <a:tabLst>
                <a:tab pos="298450" algn="l"/>
              </a:tabLst>
            </a:pPr>
            <a:r>
              <a:rPr lang="de-DE" sz="1550" noProof="0">
                <a:latin typeface="Raleway" pitchFamily="2" charset="77"/>
                <a:cs typeface="Arial"/>
              </a:rPr>
              <a:t>Students create it in a standard format with Mentafy</a:t>
            </a:r>
          </a:p>
          <a:p>
            <a:pPr marL="298450" indent="-285750">
              <a:lnSpc>
                <a:spcPct val="100000"/>
              </a:lnSpc>
              <a:spcBef>
                <a:spcPts val="90"/>
              </a:spcBef>
              <a:buChar char="•"/>
              <a:tabLst>
                <a:tab pos="298450" algn="l"/>
              </a:tabLst>
            </a:pPr>
            <a:r>
              <a:rPr lang="de-DE" sz="1550" noProof="0">
                <a:latin typeface="Raleway" pitchFamily="2" charset="77"/>
                <a:cs typeface="Arial"/>
              </a:rPr>
              <a:t>Instructors get clear insight into students’ own work </a:t>
            </a:r>
            <a:br>
              <a:rPr lang="de-DE" sz="1550" noProof="0">
                <a:latin typeface="Raleway" pitchFamily="2" charset="77"/>
                <a:cs typeface="Arial"/>
              </a:rPr>
            </a:br>
            <a:r>
              <a:rPr lang="de-DE" sz="1550" noProof="0">
                <a:latin typeface="Raleway" pitchFamily="2" charset="77"/>
                <a:cs typeface="Arial"/>
              </a:rPr>
              <a:t>(including their research).</a:t>
            </a:r>
          </a:p>
          <a:p>
            <a:pPr>
              <a:lnSpc>
                <a:spcPct val="100000"/>
              </a:lnSpc>
              <a:spcBef>
                <a:spcPts val="185"/>
              </a:spcBef>
              <a:buFont typeface="Arial"/>
              <a:buChar char="•"/>
            </a:pPr>
            <a:endParaRPr lang="de-DE" sz="1550" noProof="0">
              <a:latin typeface="Raleway" pitchFamily="2" charset="77"/>
              <a:cs typeface="Arial"/>
            </a:endParaRPr>
          </a:p>
          <a:p>
            <a:pPr marL="12700">
              <a:lnSpc>
                <a:spcPct val="100000"/>
              </a:lnSpc>
            </a:pPr>
            <a:r>
              <a:rPr lang="de-DE" sz="1550" b="1" noProof="0">
                <a:solidFill>
                  <a:srgbClr val="008080"/>
                </a:solidFill>
                <a:latin typeface="Raleway" pitchFamily="2" charset="77"/>
                <a:cs typeface="Arial Black"/>
              </a:rPr>
              <a:t>Support instead of control</a:t>
            </a:r>
            <a:endParaRPr lang="de-DE" sz="1550" b="1" noProof="0">
              <a:latin typeface="Raleway" pitchFamily="2" charset="77"/>
              <a:cs typeface="Arial Black"/>
            </a:endParaRPr>
          </a:p>
          <a:p>
            <a:pPr marL="298450" marR="843915" indent="-286385">
              <a:lnSpc>
                <a:spcPts val="1950"/>
              </a:lnSpc>
              <a:spcBef>
                <a:spcPts val="10"/>
              </a:spcBef>
              <a:buChar char="•"/>
              <a:tabLst>
                <a:tab pos="298450" algn="l"/>
              </a:tabLst>
            </a:pPr>
            <a:r>
              <a:rPr lang="de-DE" sz="1550" noProof="0">
                <a:latin typeface="Raleway" pitchFamily="2" charset="77"/>
                <a:cs typeface="Arial"/>
              </a:rPr>
              <a:t>Focus on active support through source tips and project management.</a:t>
            </a:r>
          </a:p>
          <a:p>
            <a:pPr marL="298450" marR="455295" indent="-286385">
              <a:lnSpc>
                <a:spcPts val="1880"/>
              </a:lnSpc>
              <a:spcBef>
                <a:spcPts val="60"/>
              </a:spcBef>
              <a:buChar char="•"/>
              <a:tabLst>
                <a:tab pos="298450" algn="l"/>
              </a:tabLst>
            </a:pPr>
            <a:r>
              <a:rPr lang="de-DE" sz="1550" noProof="0">
                <a:latin typeface="Raleway" pitchFamily="2" charset="77"/>
                <a:cs typeface="Arial"/>
              </a:rPr>
              <a:t>The goal is to foster independence rather than primarily to detect misconduct.</a:t>
            </a:r>
          </a:p>
          <a:p>
            <a:pPr marL="298450" marR="455295" indent="-286385">
              <a:lnSpc>
                <a:spcPts val="1880"/>
              </a:lnSpc>
              <a:spcBef>
                <a:spcPts val="60"/>
              </a:spcBef>
              <a:buChar char="•"/>
              <a:tabLst>
                <a:tab pos="298450" algn="l"/>
              </a:tabLst>
            </a:pPr>
            <a:r>
              <a:rPr lang="de-DE" sz="1550" noProof="0">
                <a:latin typeface="Raleway" pitchFamily="2" charset="77"/>
                <a:cs typeface="Arial"/>
              </a:rPr>
              <a:t>No locked-down environment: students write in Word and similar programs.</a:t>
            </a:r>
          </a:p>
          <a:p>
            <a:pPr>
              <a:lnSpc>
                <a:spcPct val="100000"/>
              </a:lnSpc>
              <a:spcBef>
                <a:spcPts val="120"/>
              </a:spcBef>
              <a:buFont typeface="Arial"/>
              <a:buChar char="•"/>
            </a:pPr>
            <a:endParaRPr lang="de-DE" sz="1550" noProof="0">
              <a:latin typeface="Raleway" pitchFamily="2" charset="77"/>
              <a:cs typeface="Arial"/>
            </a:endParaRPr>
          </a:p>
          <a:p>
            <a:pPr marL="12700">
              <a:lnSpc>
                <a:spcPct val="100000"/>
              </a:lnSpc>
            </a:pPr>
            <a:r>
              <a:rPr lang="de-DE" sz="1550" b="1" noProof="0">
                <a:solidFill>
                  <a:srgbClr val="008080"/>
                </a:solidFill>
                <a:latin typeface="Raleway" pitchFamily="2" charset="77"/>
                <a:cs typeface="Arial Black"/>
              </a:rPr>
              <a:t>Focus on data protection</a:t>
            </a:r>
            <a:endParaRPr lang="de-DE" sz="1550" b="1" noProof="0">
              <a:latin typeface="Raleway" pitchFamily="2" charset="77"/>
              <a:cs typeface="Arial Black"/>
            </a:endParaRPr>
          </a:p>
          <a:p>
            <a:pPr marL="298450" marR="821690" indent="-286385" defTabSz="985838">
              <a:lnSpc>
                <a:spcPct val="105000"/>
              </a:lnSpc>
              <a:buChar char="•"/>
              <a:tabLst>
                <a:tab pos="298450" algn="l"/>
              </a:tabLst>
            </a:pPr>
            <a:r>
              <a:rPr lang="de-DE" sz="1550" noProof="0">
                <a:latin typeface="Raleway" pitchFamily="2" charset="77"/>
                <a:cs typeface="Arial"/>
              </a:rPr>
              <a:t>No keyloggers or invasive methods.</a:t>
            </a:r>
          </a:p>
          <a:p>
            <a:pPr marL="298450" indent="-285750">
              <a:lnSpc>
                <a:spcPct val="100000"/>
              </a:lnSpc>
              <a:spcBef>
                <a:spcPts val="15"/>
              </a:spcBef>
              <a:buChar char="•"/>
              <a:tabLst>
                <a:tab pos="298450" algn="l"/>
              </a:tabLst>
            </a:pPr>
            <a:r>
              <a:rPr lang="de-DE" sz="1550" noProof="0">
                <a:latin typeface="Raleway" pitchFamily="2" charset="77"/>
                <a:cs typeface="Arial"/>
              </a:rPr>
              <a:t>Deleted text stays deleted with us (unlike, </a:t>
            </a:r>
            <a:br>
              <a:rPr lang="de-DE" sz="1550" noProof="0">
                <a:latin typeface="Raleway" pitchFamily="2" charset="77"/>
                <a:cs typeface="Arial"/>
              </a:rPr>
            </a:br>
            <a:r>
              <a:rPr lang="de-DE" sz="1550" noProof="0">
                <a:latin typeface="Raleway" pitchFamily="2" charset="77"/>
                <a:cs typeface="Arial"/>
              </a:rPr>
              <a:t>for example, the version history that Google and Microsoft keep)</a:t>
            </a:r>
          </a:p>
        </p:txBody>
      </p:sp>
      <p:sp>
        <p:nvSpPr>
          <p:cNvPr id="9" name="object 6">
            <a:extLst>
              <a:ext uri="{FF2B5EF4-FFF2-40B4-BE49-F238E27FC236}">
                <a16:creationId xmlns:a16="http://schemas.microsoft.com/office/drawing/2014/main" id="{2F922754-62B0-5781-2E3B-5721CEB3704C}"/>
              </a:ext>
            </a:extLst>
          </p:cNvPr>
          <p:cNvSpPr txBox="1"/>
          <p:nvPr/>
        </p:nvSpPr>
        <p:spPr>
          <a:xfrm>
            <a:off x="381000" y="161925"/>
            <a:ext cx="2037080" cy="405880"/>
          </a:xfrm>
          <a:prstGeom prst="rect">
            <a:avLst/>
          </a:prstGeom>
          <a:solidFill>
            <a:srgbClr val="EBFFFF"/>
          </a:solidFill>
        </p:spPr>
        <p:txBody>
          <a:bodyPr vert="horz" wrap="square" lIns="0" tIns="46355" rIns="0" bIns="0" rtlCol="0">
            <a:spAutoFit/>
          </a:bodyPr>
          <a:lstStyle/>
          <a:p>
            <a:pPr marL="3810" algn="ctr">
              <a:lnSpc>
                <a:spcPts val="1435"/>
              </a:lnSpc>
              <a:spcBef>
                <a:spcPts val="365"/>
              </a:spcBef>
            </a:pPr>
            <a:r>
              <a:rPr lang="de-DE" sz="1200" b="1" noProof="0">
                <a:latin typeface="Open Sans" panose="020B0606030504020204" pitchFamily="34" charset="0"/>
                <a:ea typeface="Open Sans" panose="020B0606030504020204" pitchFamily="34" charset="0"/>
                <a:cs typeface="Open Sans" panose="020B0606030504020204" pitchFamily="34" charset="0"/>
              </a:rPr>
              <a:t>YOUR QUESTIONS –</a:t>
            </a:r>
            <a:endParaRPr lang="de-DE" sz="1200" noProof="0">
              <a:latin typeface="Open Sans" panose="020B0606030504020204" pitchFamily="34" charset="0"/>
              <a:ea typeface="Open Sans" panose="020B0606030504020204" pitchFamily="34" charset="0"/>
              <a:cs typeface="Open Sans" panose="020B0606030504020204" pitchFamily="34" charset="0"/>
            </a:endParaRPr>
          </a:p>
          <a:p>
            <a:pPr marL="4445" algn="ctr">
              <a:lnSpc>
                <a:spcPts val="1435"/>
              </a:lnSpc>
            </a:pPr>
            <a:r>
              <a:rPr lang="de-DE" sz="1200" b="1" noProof="0">
                <a:latin typeface="Open Sans" panose="020B0606030504020204" pitchFamily="34" charset="0"/>
                <a:ea typeface="Open Sans" panose="020B0606030504020204" pitchFamily="34" charset="0"/>
                <a:cs typeface="Open Sans" panose="020B0606030504020204" pitchFamily="34" charset="0"/>
              </a:rPr>
              <a:t>OUR ANSWERS</a:t>
            </a:r>
            <a:endParaRPr lang="de-DE" sz="1200" noProof="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66658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26123" y="0"/>
            <a:ext cx="5866130" cy="6858000"/>
            <a:chOff x="6326123" y="0"/>
            <a:chExt cx="5866130" cy="6858000"/>
          </a:xfrm>
        </p:grpSpPr>
        <p:sp>
          <p:nvSpPr>
            <p:cNvPr id="3" name="object 3"/>
            <p:cNvSpPr/>
            <p:nvPr/>
          </p:nvSpPr>
          <p:spPr>
            <a:xfrm>
              <a:off x="7915274" y="0"/>
              <a:ext cx="4276725" cy="6858000"/>
            </a:xfrm>
            <a:custGeom>
              <a:avLst/>
              <a:gdLst/>
              <a:ahLst/>
              <a:cxnLst/>
              <a:rect l="l" t="t" r="r" b="b"/>
              <a:pathLst>
                <a:path w="4276725" h="6858000">
                  <a:moveTo>
                    <a:pt x="4276725" y="0"/>
                  </a:moveTo>
                  <a:lnTo>
                    <a:pt x="0" y="0"/>
                  </a:lnTo>
                  <a:lnTo>
                    <a:pt x="0" y="6858000"/>
                  </a:lnTo>
                  <a:lnTo>
                    <a:pt x="4276725" y="6858000"/>
                  </a:lnTo>
                  <a:lnTo>
                    <a:pt x="4276725" y="0"/>
                  </a:lnTo>
                  <a:close/>
                </a:path>
              </a:pathLst>
            </a:custGeom>
            <a:solidFill>
              <a:srgbClr val="008080"/>
            </a:solidFill>
          </p:spPr>
          <p:txBody>
            <a:bodyPr wrap="square" lIns="0" tIns="0" rIns="0" bIns="0" rtlCol="0"/>
            <a:lstStyle/>
            <a:p>
              <a:endParaRPr lang="de-DE" noProof="0"/>
            </a:p>
          </p:txBody>
        </p:sp>
        <p:sp>
          <p:nvSpPr>
            <p:cNvPr id="4" name="object 4"/>
            <p:cNvSpPr/>
            <p:nvPr/>
          </p:nvSpPr>
          <p:spPr>
            <a:xfrm>
              <a:off x="6326123" y="542925"/>
              <a:ext cx="5170805" cy="5772150"/>
            </a:xfrm>
            <a:custGeom>
              <a:avLst/>
              <a:gdLst/>
              <a:ahLst/>
              <a:cxnLst/>
              <a:rect l="l" t="t" r="r" b="b"/>
              <a:pathLst>
                <a:path w="5170805" h="5772150">
                  <a:moveTo>
                    <a:pt x="4435094" y="0"/>
                  </a:moveTo>
                  <a:lnTo>
                    <a:pt x="727328" y="8254"/>
                  </a:lnTo>
                  <a:lnTo>
                    <a:pt x="673567" y="9341"/>
                  </a:lnTo>
                  <a:lnTo>
                    <a:pt x="621783" y="12597"/>
                  </a:lnTo>
                  <a:lnTo>
                    <a:pt x="571988" y="18016"/>
                  </a:lnTo>
                  <a:lnTo>
                    <a:pt x="524191" y="25596"/>
                  </a:lnTo>
                  <a:lnTo>
                    <a:pt x="478404" y="35329"/>
                  </a:lnTo>
                  <a:lnTo>
                    <a:pt x="434638" y="47211"/>
                  </a:lnTo>
                  <a:lnTo>
                    <a:pt x="392902" y="61237"/>
                  </a:lnTo>
                  <a:lnTo>
                    <a:pt x="353208" y="77403"/>
                  </a:lnTo>
                  <a:lnTo>
                    <a:pt x="315567" y="95702"/>
                  </a:lnTo>
                  <a:lnTo>
                    <a:pt x="279988" y="116129"/>
                  </a:lnTo>
                  <a:lnTo>
                    <a:pt x="246483" y="138681"/>
                  </a:lnTo>
                  <a:lnTo>
                    <a:pt x="215063" y="163351"/>
                  </a:lnTo>
                  <a:lnTo>
                    <a:pt x="185737" y="190134"/>
                  </a:lnTo>
                  <a:lnTo>
                    <a:pt x="158517" y="219026"/>
                  </a:lnTo>
                  <a:lnTo>
                    <a:pt x="133413" y="250022"/>
                  </a:lnTo>
                  <a:lnTo>
                    <a:pt x="110437" y="283116"/>
                  </a:lnTo>
                  <a:lnTo>
                    <a:pt x="89598" y="318303"/>
                  </a:lnTo>
                  <a:lnTo>
                    <a:pt x="70907" y="355578"/>
                  </a:lnTo>
                  <a:lnTo>
                    <a:pt x="54375" y="394936"/>
                  </a:lnTo>
                  <a:lnTo>
                    <a:pt x="40013" y="436372"/>
                  </a:lnTo>
                  <a:lnTo>
                    <a:pt x="27831" y="479881"/>
                  </a:lnTo>
                  <a:lnTo>
                    <a:pt x="17840" y="525459"/>
                  </a:lnTo>
                  <a:lnTo>
                    <a:pt x="10051" y="573099"/>
                  </a:lnTo>
                  <a:lnTo>
                    <a:pt x="4474" y="622796"/>
                  </a:lnTo>
                  <a:lnTo>
                    <a:pt x="1120" y="674547"/>
                  </a:lnTo>
                  <a:lnTo>
                    <a:pt x="0" y="728345"/>
                  </a:lnTo>
                  <a:lnTo>
                    <a:pt x="954" y="1027787"/>
                  </a:lnTo>
                  <a:lnTo>
                    <a:pt x="0" y="4986020"/>
                  </a:lnTo>
                  <a:lnTo>
                    <a:pt x="728" y="5040110"/>
                  </a:lnTo>
                  <a:lnTo>
                    <a:pt x="2949" y="5092692"/>
                  </a:lnTo>
                  <a:lnTo>
                    <a:pt x="6712" y="5143717"/>
                  </a:lnTo>
                  <a:lnTo>
                    <a:pt x="12069" y="5193135"/>
                  </a:lnTo>
                  <a:lnTo>
                    <a:pt x="19072" y="5240894"/>
                  </a:lnTo>
                  <a:lnTo>
                    <a:pt x="27770" y="5286945"/>
                  </a:lnTo>
                  <a:lnTo>
                    <a:pt x="38216" y="5331239"/>
                  </a:lnTo>
                  <a:lnTo>
                    <a:pt x="50460" y="5373724"/>
                  </a:lnTo>
                  <a:lnTo>
                    <a:pt x="64554" y="5414351"/>
                  </a:lnTo>
                  <a:lnTo>
                    <a:pt x="80548" y="5453069"/>
                  </a:lnTo>
                  <a:lnTo>
                    <a:pt x="98494" y="5489829"/>
                  </a:lnTo>
                  <a:lnTo>
                    <a:pt x="118443" y="5524581"/>
                  </a:lnTo>
                  <a:lnTo>
                    <a:pt x="140446" y="5557273"/>
                  </a:lnTo>
                  <a:lnTo>
                    <a:pt x="164554" y="5587858"/>
                  </a:lnTo>
                  <a:lnTo>
                    <a:pt x="190818" y="5616283"/>
                  </a:lnTo>
                  <a:lnTo>
                    <a:pt x="219289" y="5642499"/>
                  </a:lnTo>
                  <a:lnTo>
                    <a:pt x="250019" y="5666456"/>
                  </a:lnTo>
                  <a:lnTo>
                    <a:pt x="283058" y="5688105"/>
                  </a:lnTo>
                  <a:lnTo>
                    <a:pt x="318458" y="5707393"/>
                  </a:lnTo>
                  <a:lnTo>
                    <a:pt x="356270" y="5724273"/>
                  </a:lnTo>
                  <a:lnTo>
                    <a:pt x="396545" y="5738693"/>
                  </a:lnTo>
                  <a:lnTo>
                    <a:pt x="439333" y="5750604"/>
                  </a:lnTo>
                  <a:lnTo>
                    <a:pt x="484687" y="5759955"/>
                  </a:lnTo>
                  <a:lnTo>
                    <a:pt x="532657" y="5766696"/>
                  </a:lnTo>
                  <a:lnTo>
                    <a:pt x="583295" y="5770778"/>
                  </a:lnTo>
                  <a:lnTo>
                    <a:pt x="636651" y="5772150"/>
                  </a:lnTo>
                  <a:lnTo>
                    <a:pt x="4393946" y="5763895"/>
                  </a:lnTo>
                  <a:lnTo>
                    <a:pt x="4447907" y="5762915"/>
                  </a:lnTo>
                  <a:lnTo>
                    <a:pt x="4500296" y="5759970"/>
                  </a:lnTo>
                  <a:lnTo>
                    <a:pt x="4551069" y="5755046"/>
                  </a:lnTo>
                  <a:lnTo>
                    <a:pt x="4600181" y="5748132"/>
                  </a:lnTo>
                  <a:lnTo>
                    <a:pt x="4647588" y="5739216"/>
                  </a:lnTo>
                  <a:lnTo>
                    <a:pt x="4693246" y="5728287"/>
                  </a:lnTo>
                  <a:lnTo>
                    <a:pt x="4737109" y="5715331"/>
                  </a:lnTo>
                  <a:lnTo>
                    <a:pt x="4779134" y="5700338"/>
                  </a:lnTo>
                  <a:lnTo>
                    <a:pt x="4819276" y="5683296"/>
                  </a:lnTo>
                  <a:lnTo>
                    <a:pt x="4857491" y="5664193"/>
                  </a:lnTo>
                  <a:lnTo>
                    <a:pt x="4893734" y="5643016"/>
                  </a:lnTo>
                  <a:lnTo>
                    <a:pt x="4927961" y="5619754"/>
                  </a:lnTo>
                  <a:lnTo>
                    <a:pt x="4960127" y="5594396"/>
                  </a:lnTo>
                  <a:lnTo>
                    <a:pt x="4990189" y="5566928"/>
                  </a:lnTo>
                  <a:lnTo>
                    <a:pt x="5018100" y="5537340"/>
                  </a:lnTo>
                  <a:lnTo>
                    <a:pt x="5043818" y="5505620"/>
                  </a:lnTo>
                  <a:lnTo>
                    <a:pt x="5067297" y="5471755"/>
                  </a:lnTo>
                  <a:lnTo>
                    <a:pt x="5088494" y="5435734"/>
                  </a:lnTo>
                  <a:lnTo>
                    <a:pt x="5107363" y="5397545"/>
                  </a:lnTo>
                  <a:lnTo>
                    <a:pt x="5123860" y="5357176"/>
                  </a:lnTo>
                  <a:lnTo>
                    <a:pt x="5137942" y="5314615"/>
                  </a:lnTo>
                  <a:lnTo>
                    <a:pt x="5149562" y="5269851"/>
                  </a:lnTo>
                  <a:lnTo>
                    <a:pt x="5158678" y="5222871"/>
                  </a:lnTo>
                  <a:lnTo>
                    <a:pt x="5165244" y="5173663"/>
                  </a:lnTo>
                  <a:lnTo>
                    <a:pt x="5169217" y="5122217"/>
                  </a:lnTo>
                  <a:lnTo>
                    <a:pt x="5170551" y="5068519"/>
                  </a:lnTo>
                  <a:lnTo>
                    <a:pt x="5162296" y="728345"/>
                  </a:lnTo>
                  <a:lnTo>
                    <a:pt x="5161175" y="674511"/>
                  </a:lnTo>
                  <a:lnTo>
                    <a:pt x="5157821" y="622657"/>
                  </a:lnTo>
                  <a:lnTo>
                    <a:pt x="5152244" y="572794"/>
                  </a:lnTo>
                  <a:lnTo>
                    <a:pt x="5144455" y="524933"/>
                  </a:lnTo>
                  <a:lnTo>
                    <a:pt x="5134465" y="479083"/>
                  </a:lnTo>
                  <a:lnTo>
                    <a:pt x="5122284" y="435256"/>
                  </a:lnTo>
                  <a:lnTo>
                    <a:pt x="5107922" y="393463"/>
                  </a:lnTo>
                  <a:lnTo>
                    <a:pt x="5091392" y="353714"/>
                  </a:lnTo>
                  <a:lnTo>
                    <a:pt x="5072703" y="316020"/>
                  </a:lnTo>
                  <a:lnTo>
                    <a:pt x="5051866" y="280391"/>
                  </a:lnTo>
                  <a:lnTo>
                    <a:pt x="5028891" y="246839"/>
                  </a:lnTo>
                  <a:lnTo>
                    <a:pt x="5003790" y="215374"/>
                  </a:lnTo>
                  <a:lnTo>
                    <a:pt x="4976574" y="186007"/>
                  </a:lnTo>
                  <a:lnTo>
                    <a:pt x="4947252" y="158748"/>
                  </a:lnTo>
                  <a:lnTo>
                    <a:pt x="4915836" y="133608"/>
                  </a:lnTo>
                  <a:lnTo>
                    <a:pt x="4882336" y="110598"/>
                  </a:lnTo>
                  <a:lnTo>
                    <a:pt x="4846764" y="89729"/>
                  </a:lnTo>
                  <a:lnTo>
                    <a:pt x="4809129" y="71011"/>
                  </a:lnTo>
                  <a:lnTo>
                    <a:pt x="4769442" y="54455"/>
                  </a:lnTo>
                  <a:lnTo>
                    <a:pt x="4727715" y="40072"/>
                  </a:lnTo>
                  <a:lnTo>
                    <a:pt x="4683958" y="27872"/>
                  </a:lnTo>
                  <a:lnTo>
                    <a:pt x="4638181" y="17867"/>
                  </a:lnTo>
                  <a:lnTo>
                    <a:pt x="4590395" y="10066"/>
                  </a:lnTo>
                  <a:lnTo>
                    <a:pt x="4540612" y="4481"/>
                  </a:lnTo>
                  <a:lnTo>
                    <a:pt x="4488841" y="1122"/>
                  </a:lnTo>
                  <a:lnTo>
                    <a:pt x="4435094" y="0"/>
                  </a:lnTo>
                  <a:close/>
                </a:path>
              </a:pathLst>
            </a:custGeom>
            <a:solidFill>
              <a:srgbClr val="006A6A"/>
            </a:solidFill>
          </p:spPr>
          <p:txBody>
            <a:bodyPr wrap="square" lIns="0" tIns="0" rIns="0" bIns="0" rtlCol="0"/>
            <a:lstStyle/>
            <a:p>
              <a:endParaRPr lang="de-DE" noProof="0"/>
            </a:p>
          </p:txBody>
        </p:sp>
      </p:grpSp>
      <p:sp>
        <p:nvSpPr>
          <p:cNvPr id="7" name="object 7"/>
          <p:cNvSpPr txBox="1"/>
          <p:nvPr/>
        </p:nvSpPr>
        <p:spPr>
          <a:xfrm>
            <a:off x="381000" y="844986"/>
            <a:ext cx="5857240" cy="5848717"/>
          </a:xfrm>
          <a:prstGeom prst="rect">
            <a:avLst/>
          </a:prstGeom>
        </p:spPr>
        <p:txBody>
          <a:bodyPr vert="horz" wrap="square" lIns="0" tIns="12700" rIns="0" bIns="0" rtlCol="0">
            <a:spAutoFit/>
          </a:bodyPr>
          <a:lstStyle/>
          <a:p>
            <a:pPr marL="12700">
              <a:lnSpc>
                <a:spcPts val="2130"/>
              </a:lnSpc>
              <a:spcBef>
                <a:spcPts val="100"/>
              </a:spcBef>
            </a:pPr>
            <a:r>
              <a:rPr lang="de-DE" sz="1800" b="1" noProof="0">
                <a:solidFill>
                  <a:srgbClr val="008080"/>
                </a:solidFill>
                <a:latin typeface="Raleway" pitchFamily="2" charset="77"/>
                <a:cs typeface="Arial Black"/>
              </a:rPr>
              <a:t>Strong interest</a:t>
            </a:r>
            <a:endParaRPr lang="de-DE" sz="1800" b="1" noProof="0">
              <a:latin typeface="Raleway" pitchFamily="2" charset="77"/>
              <a:cs typeface="Arial Black"/>
            </a:endParaRPr>
          </a:p>
          <a:p>
            <a:pPr marL="298450" indent="-285750">
              <a:lnSpc>
                <a:spcPts val="2130"/>
              </a:lnSpc>
              <a:buChar char="•"/>
              <a:tabLst>
                <a:tab pos="298450" algn="l"/>
              </a:tabLst>
            </a:pPr>
            <a:r>
              <a:rPr lang="de-DE" sz="1800" noProof="0">
                <a:latin typeface="Raleway" pitchFamily="2" charset="77"/>
                <a:cs typeface="Arial"/>
              </a:rPr>
              <a:t>Demand for a solution like Mentafy</a:t>
            </a:r>
          </a:p>
          <a:p>
            <a:pPr marL="298450" marR="5080">
              <a:lnSpc>
                <a:spcPct val="100800"/>
              </a:lnSpc>
            </a:pPr>
            <a:r>
              <a:rPr lang="de-DE" sz="1800" noProof="0">
                <a:latin typeface="Raleway" pitchFamily="2" charset="77"/>
                <a:cs typeface="Arial"/>
              </a:rPr>
              <a:t>is huge, and feedback confirms its relevance in education. 100+ organizations have checked 10,000+ documents.</a:t>
            </a:r>
          </a:p>
          <a:p>
            <a:pPr>
              <a:lnSpc>
                <a:spcPct val="100000"/>
              </a:lnSpc>
              <a:spcBef>
                <a:spcPts val="130"/>
              </a:spcBef>
            </a:pPr>
            <a:endParaRPr lang="de-DE" sz="1800" noProof="0">
              <a:latin typeface="Raleway" pitchFamily="2" charset="77"/>
              <a:cs typeface="Arial"/>
            </a:endParaRPr>
          </a:p>
          <a:p>
            <a:pPr marL="12700">
              <a:lnSpc>
                <a:spcPts val="2130"/>
              </a:lnSpc>
            </a:pPr>
            <a:r>
              <a:rPr lang="de-DE" sz="1800" b="1" noProof="0">
                <a:solidFill>
                  <a:srgbClr val="008080"/>
                </a:solidFill>
                <a:latin typeface="Raleway" pitchFamily="2" charset="77"/>
                <a:cs typeface="Arial Black"/>
              </a:rPr>
              <a:t>Integration challenges</a:t>
            </a:r>
            <a:endParaRPr lang="de-DE" sz="1800" b="1" noProof="0">
              <a:latin typeface="Raleway" pitchFamily="2" charset="77"/>
              <a:cs typeface="Arial Black"/>
            </a:endParaRPr>
          </a:p>
          <a:p>
            <a:pPr marL="298450" marR="236854" indent="-286385">
              <a:lnSpc>
                <a:spcPts val="2180"/>
              </a:lnSpc>
              <a:spcBef>
                <a:spcPts val="25"/>
              </a:spcBef>
              <a:buChar char="•"/>
              <a:tabLst>
                <a:tab pos="298450" algn="l"/>
              </a:tabLst>
            </a:pPr>
            <a:r>
              <a:rPr lang="de-DE" sz="1800" noProof="0">
                <a:latin typeface="Raleway" pitchFamily="2" charset="77"/>
                <a:cs typeface="Arial"/>
              </a:rPr>
              <a:t>Educational institutions find it hard to switch to approaches that accompany the writing.</a:t>
            </a:r>
          </a:p>
          <a:p>
            <a:pPr marL="298450" indent="-285750">
              <a:lnSpc>
                <a:spcPts val="2100"/>
              </a:lnSpc>
              <a:buChar char="•"/>
              <a:tabLst>
                <a:tab pos="298450" algn="l"/>
              </a:tabLst>
            </a:pPr>
            <a:r>
              <a:rPr lang="de-DE" sz="1800" noProof="0">
                <a:latin typeface="Raleway" pitchFamily="2" charset="77"/>
                <a:cs typeface="Arial"/>
              </a:rPr>
              <a:t>Institutions with Microsoft or Google licenses</a:t>
            </a:r>
          </a:p>
          <a:p>
            <a:pPr marL="298450">
              <a:lnSpc>
                <a:spcPct val="100000"/>
              </a:lnSpc>
              <a:spcBef>
                <a:spcPts val="20"/>
              </a:spcBef>
            </a:pPr>
            <a:r>
              <a:rPr lang="de-DE" sz="1800" noProof="0">
                <a:latin typeface="Raleway" pitchFamily="2" charset="77"/>
                <a:cs typeface="Arial"/>
              </a:rPr>
              <a:t>can start right away.</a:t>
            </a:r>
          </a:p>
          <a:p>
            <a:pPr marL="298450" marR="417830" indent="-286385">
              <a:lnSpc>
                <a:spcPts val="2100"/>
              </a:lnSpc>
              <a:spcBef>
                <a:spcPts val="140"/>
              </a:spcBef>
              <a:buChar char="•"/>
              <a:tabLst>
                <a:tab pos="298450" algn="l"/>
              </a:tabLst>
            </a:pPr>
            <a:r>
              <a:rPr lang="de-DE" sz="1800" noProof="0">
                <a:latin typeface="Raleway" pitchFamily="2" charset="77"/>
                <a:cs typeface="Arial"/>
              </a:rPr>
              <a:t>For other providers, we develop custom solutions.</a:t>
            </a:r>
          </a:p>
          <a:p>
            <a:pPr>
              <a:lnSpc>
                <a:spcPct val="100000"/>
              </a:lnSpc>
              <a:spcBef>
                <a:spcPts val="65"/>
              </a:spcBef>
              <a:buFont typeface="Arial"/>
              <a:buChar char="•"/>
            </a:pPr>
            <a:endParaRPr lang="de-DE" sz="1800" noProof="0">
              <a:latin typeface="Raleway" pitchFamily="2" charset="77"/>
              <a:cs typeface="Arial"/>
            </a:endParaRPr>
          </a:p>
          <a:p>
            <a:pPr marL="12700">
              <a:lnSpc>
                <a:spcPct val="100000"/>
              </a:lnSpc>
            </a:pPr>
            <a:r>
              <a:rPr lang="de-DE" sz="1800" b="1" noProof="0">
                <a:solidFill>
                  <a:srgbClr val="008080"/>
                </a:solidFill>
                <a:latin typeface="Raleway" pitchFamily="2" charset="77"/>
                <a:cs typeface="Arial Black"/>
              </a:rPr>
              <a:t>Easy-to-read reports</a:t>
            </a:r>
            <a:endParaRPr lang="de-DE" sz="1800" b="1" noProof="0">
              <a:latin typeface="Raleway" pitchFamily="2" charset="77"/>
              <a:cs typeface="Arial Black"/>
            </a:endParaRPr>
          </a:p>
          <a:p>
            <a:pPr marL="298450" marR="311150" indent="-286385">
              <a:lnSpc>
                <a:spcPct val="100800"/>
              </a:lnSpc>
              <a:buChar char="•"/>
              <a:tabLst>
                <a:tab pos="298450" algn="l"/>
              </a:tabLst>
            </a:pPr>
            <a:r>
              <a:rPr lang="de-DE" sz="1800" noProof="0">
                <a:latin typeface="Raleway" pitchFamily="2" charset="77"/>
                <a:cs typeface="Arial"/>
              </a:rPr>
              <a:t>The Mentafy report is intuitive and takes minimal effort.</a:t>
            </a:r>
          </a:p>
          <a:p>
            <a:pPr marL="298450" marR="284480" indent="-286385">
              <a:lnSpc>
                <a:spcPts val="2180"/>
              </a:lnSpc>
              <a:spcBef>
                <a:spcPts val="5"/>
              </a:spcBef>
              <a:buChar char="•"/>
              <a:tabLst>
                <a:tab pos="298450" algn="l"/>
              </a:tabLst>
            </a:pPr>
            <a:r>
              <a:rPr lang="de-DE" sz="1800" noProof="0">
                <a:latin typeface="Raleway" pitchFamily="2" charset="77"/>
                <a:cs typeface="Arial"/>
              </a:rPr>
              <a:t>In-depth analysis is rarely needed, as the report usually provides enough information.</a:t>
            </a:r>
          </a:p>
          <a:p>
            <a:pPr marL="298450" indent="-285750">
              <a:lnSpc>
                <a:spcPts val="2100"/>
              </a:lnSpc>
              <a:buChar char="•"/>
              <a:tabLst>
                <a:tab pos="298450" algn="l"/>
              </a:tabLst>
            </a:pPr>
            <a:r>
              <a:rPr lang="de-DE" sz="1800" noProof="0">
                <a:latin typeface="Raleway" pitchFamily="2" charset="77"/>
                <a:cs typeface="Arial"/>
              </a:rPr>
              <a:t>If needed, we help with detailed questions.</a:t>
            </a:r>
          </a:p>
        </p:txBody>
      </p:sp>
      <p:sp>
        <p:nvSpPr>
          <p:cNvPr id="8" name="object 6">
            <a:extLst>
              <a:ext uri="{FF2B5EF4-FFF2-40B4-BE49-F238E27FC236}">
                <a16:creationId xmlns:a16="http://schemas.microsoft.com/office/drawing/2014/main" id="{6E0D67E2-A429-9113-1FC5-16C5E6A92993}"/>
              </a:ext>
            </a:extLst>
          </p:cNvPr>
          <p:cNvSpPr txBox="1"/>
          <p:nvPr/>
        </p:nvSpPr>
        <p:spPr>
          <a:xfrm>
            <a:off x="381000" y="161925"/>
            <a:ext cx="2037080" cy="405880"/>
          </a:xfrm>
          <a:prstGeom prst="rect">
            <a:avLst/>
          </a:prstGeom>
          <a:solidFill>
            <a:srgbClr val="EBFFFF"/>
          </a:solidFill>
        </p:spPr>
        <p:txBody>
          <a:bodyPr vert="horz" wrap="square" lIns="0" tIns="46355" rIns="0" bIns="0" rtlCol="0">
            <a:spAutoFit/>
          </a:bodyPr>
          <a:lstStyle/>
          <a:p>
            <a:pPr marL="3810" algn="ctr">
              <a:lnSpc>
                <a:spcPts val="1435"/>
              </a:lnSpc>
              <a:spcBef>
                <a:spcPts val="365"/>
              </a:spcBef>
            </a:pPr>
            <a:r>
              <a:rPr lang="de-DE" sz="1200" b="1" noProof="0">
                <a:latin typeface="Open Sans" panose="020B0606030504020204" pitchFamily="34" charset="0"/>
                <a:ea typeface="Open Sans" panose="020B0606030504020204" pitchFamily="34" charset="0"/>
                <a:cs typeface="Open Sans" panose="020B0606030504020204" pitchFamily="34" charset="0"/>
              </a:rPr>
              <a:t>YOUR QUESTIONS –</a:t>
            </a:r>
            <a:endParaRPr lang="de-DE" sz="1200" noProof="0">
              <a:latin typeface="Open Sans" panose="020B0606030504020204" pitchFamily="34" charset="0"/>
              <a:ea typeface="Open Sans" panose="020B0606030504020204" pitchFamily="34" charset="0"/>
              <a:cs typeface="Open Sans" panose="020B0606030504020204" pitchFamily="34" charset="0"/>
            </a:endParaRPr>
          </a:p>
          <a:p>
            <a:pPr marL="4445" algn="ctr">
              <a:lnSpc>
                <a:spcPts val="1435"/>
              </a:lnSpc>
            </a:pPr>
            <a:r>
              <a:rPr lang="de-DE" sz="1200" b="1" noProof="0">
                <a:latin typeface="Open Sans" panose="020B0606030504020204" pitchFamily="34" charset="0"/>
                <a:ea typeface="Open Sans" panose="020B0606030504020204" pitchFamily="34" charset="0"/>
                <a:cs typeface="Open Sans" panose="020B0606030504020204" pitchFamily="34" charset="0"/>
              </a:rPr>
              <a:t>OUR ANSWERS</a:t>
            </a:r>
            <a:endParaRPr lang="de-DE" sz="1200" noProof="0">
              <a:latin typeface="Open Sans" panose="020B0606030504020204" pitchFamily="34" charset="0"/>
              <a:ea typeface="Open Sans" panose="020B0606030504020204" pitchFamily="34" charset="0"/>
              <a:cs typeface="Open Sans" panose="020B0606030504020204" pitchFamily="34" charset="0"/>
            </a:endParaRPr>
          </a:p>
        </p:txBody>
      </p:sp>
      <p:sp>
        <p:nvSpPr>
          <p:cNvPr id="6" name="object 5">
            <a:extLst>
              <a:ext uri="{FF2B5EF4-FFF2-40B4-BE49-F238E27FC236}">
                <a16:creationId xmlns:a16="http://schemas.microsoft.com/office/drawing/2014/main" id="{8A017BEC-99A4-705A-DB86-F1C75E84ECC6}"/>
              </a:ext>
            </a:extLst>
          </p:cNvPr>
          <p:cNvSpPr txBox="1"/>
          <p:nvPr/>
        </p:nvSpPr>
        <p:spPr>
          <a:xfrm>
            <a:off x="6856729" y="2729770"/>
            <a:ext cx="4211955" cy="1398460"/>
          </a:xfrm>
          <a:prstGeom prst="rect">
            <a:avLst/>
          </a:prstGeom>
        </p:spPr>
        <p:txBody>
          <a:bodyPr vert="horz" wrap="square" lIns="0" tIns="13335" rIns="0" bIns="0" rtlCol="0">
            <a:spAutoFit/>
          </a:bodyPr>
          <a:lstStyle/>
          <a:p>
            <a:pPr marL="12700" marR="5080" indent="-5715" algn="ctr">
              <a:lnSpc>
                <a:spcPct val="100000"/>
              </a:lnSpc>
              <a:spcBef>
                <a:spcPts val="105"/>
              </a:spcBef>
            </a:pPr>
            <a:r>
              <a:rPr lang="de-DE" sz="3000" b="1" noProof="0">
                <a:solidFill>
                  <a:schemeClr val="bg1"/>
                </a:solidFill>
                <a:latin typeface="Montserrat" pitchFamily="2" charset="77"/>
                <a:cs typeface="Calibri"/>
              </a:rPr>
              <a:t>How have existing users received the product?</a:t>
            </a:r>
            <a:endParaRPr lang="de-DE" sz="3000" noProof="0">
              <a:solidFill>
                <a:schemeClr val="bg1"/>
              </a:solidFill>
              <a:latin typeface="Montserrat" pitchFamily="2" charset="77"/>
              <a:cs typeface="Calibri"/>
            </a:endParaRPr>
          </a:p>
        </p:txBody>
      </p:sp>
    </p:spTree>
    <p:extLst>
      <p:ext uri="{BB962C8B-B14F-4D97-AF65-F5344CB8AC3E}">
        <p14:creationId xmlns:p14="http://schemas.microsoft.com/office/powerpoint/2010/main" val="4234807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B2D4D"/>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666D476-6EFF-4D00-B830-43FDA2F5FFED}">
  <we:reference id="WA200010001" version="1.0.0.1" store="Omex" storeType="OMEX"/>
  <we:alternateReferences>
    <we:reference id="WA200010001" version="1.0.0.1" store="WA200010001" storeType="OMEX"/>
  </we:alternateReferences>
  <we:properties>
    <we:property name="claude.fileId" value="&quot;b8d4b5f0-9d79-4389-8c65-f4f01a254697&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CF9BBE1FBFFB4BB5B2ABEFD0C6EC6F" ma:contentTypeVersion="18" ma:contentTypeDescription="Create a new document." ma:contentTypeScope="" ma:versionID="217886358241ddf2b3876d1ca06e5860">
  <xsd:schema xmlns:xsd="http://www.w3.org/2001/XMLSchema" xmlns:xs="http://www.w3.org/2001/XMLSchema" xmlns:p="http://schemas.microsoft.com/office/2006/metadata/properties" xmlns:ns2="619b9ad0-bd21-494b-a8c3-85b0c836337d" xmlns:ns3="f2dd9874-8d7c-42b7-b8f6-8c405c97f57b" targetNamespace="http://schemas.microsoft.com/office/2006/metadata/properties" ma:root="true" ma:fieldsID="98bb505cef0940e5142cac80e978a4c0" ns2:_="" ns3:_="">
    <xsd:import namespace="619b9ad0-bd21-494b-a8c3-85b0c836337d"/>
    <xsd:import namespace="f2dd9874-8d7c-42b7-b8f6-8c405c97f57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cabca4c59b34bc6906a55ae4122b914" minOccurs="0"/>
                <xsd:element ref="ns3: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9b9ad0-bd21-494b-a8c3-85b0c83633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57796a1-45eb-4fc2-a1d3-8596a1744ab9"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cabca4c59b34bc6906a55ae4122b914" ma:index="23" nillable="true" ma:taxonomy="true" ma:internalName="mcabca4c59b34bc6906a55ae4122b914" ma:taxonomyFieldName="Tags" ma:displayName="Tags" ma:default="" ma:fieldId="{6cabca4c-59b3-4bc6-906a-55ae4122b914}" ma:sspId="457796a1-45eb-4fc2-a1d3-8596a1744ab9" ma:termSetId="8ed8c9ea-7052-4c1d-a4d7-b9c10bffea6f" ma:anchorId="fcdc64f2-afa3-48b9-bc07-6116f1c165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2dd9874-8d7c-42b7-b8f6-8c405c97f57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c794680-f851-4133-afb0-8fde8b5ac01d}" ma:internalName="TaxCatchAll" ma:showField="CatchAllData" ma:web="f2dd9874-8d7c-42b7-b8f6-8c405c97f57b">
      <xsd:complexType>
        <xsd:complexContent>
          <xsd:extension base="dms:MultiChoiceLookup">
            <xsd:sequence>
              <xsd:element name="Value" type="dms:Lookup" maxOccurs="unbounded" minOccurs="0" nillable="true"/>
            </xsd:sequence>
          </xsd:extension>
        </xsd:complexContent>
      </xsd:complexType>
    </xsd:element>
    <xsd:element name="TaxKeywordTaxHTField" ma:index="25" nillable="true" ma:taxonomy="true" ma:internalName="TaxKeywordTaxHTField" ma:taxonomyFieldName="TaxKeyword" ma:displayName="Enterprise Keywords" ma:fieldId="{23f27201-bee3-471e-b2e7-b64fd8b7ca38}" ma:taxonomyMulti="true" ma:sspId="457796a1-45eb-4fc2-a1d3-8596a1744ab9"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2dd9874-8d7c-42b7-b8f6-8c405c97f57b" xsi:nil="true"/>
    <lcf76f155ced4ddcb4097134ff3c332f xmlns="619b9ad0-bd21-494b-a8c3-85b0c836337d">
      <Terms xmlns="http://schemas.microsoft.com/office/infopath/2007/PartnerControls"/>
    </lcf76f155ced4ddcb4097134ff3c332f>
    <TaxKeywordTaxHTField xmlns="f2dd9874-8d7c-42b7-b8f6-8c405c97f57b">
      <Terms xmlns="http://schemas.microsoft.com/office/infopath/2007/PartnerControls"/>
    </TaxKeywordTaxHTField>
    <mcabca4c59b34bc6906a55ae4122b914 xmlns="619b9ad0-bd21-494b-a8c3-85b0c836337d">
      <Terms xmlns="http://schemas.microsoft.com/office/infopath/2007/PartnerControls"/>
    </mcabca4c59b34bc6906a55ae4122b914>
  </documentManagement>
</p:properties>
</file>

<file path=customXml/itemProps1.xml><?xml version="1.0" encoding="utf-8"?>
<ds:datastoreItem xmlns:ds="http://schemas.openxmlformats.org/officeDocument/2006/customXml" ds:itemID="{30C7771B-0544-4AF1-8A42-A5054F0FECDA}">
  <ds:schemaRefs>
    <ds:schemaRef ds:uri="619b9ad0-bd21-494b-a8c3-85b0c836337d"/>
    <ds:schemaRef ds:uri="f2dd9874-8d7c-42b7-b8f6-8c405c97f5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62AEF07-7319-4A78-9262-C30AA4C4FBFC}">
  <ds:schemaRefs>
    <ds:schemaRef ds:uri="http://schemas.microsoft.com/sharepoint/v3/contenttype/forms"/>
  </ds:schemaRefs>
</ds:datastoreItem>
</file>

<file path=customXml/itemProps3.xml><?xml version="1.0" encoding="utf-8"?>
<ds:datastoreItem xmlns:ds="http://schemas.openxmlformats.org/officeDocument/2006/customXml" ds:itemID="{C47B515C-F612-4454-B5FB-1CC0074DFB59}">
  <ds:schemaRef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http://purl.org/dc/dcmitype/"/>
    <ds:schemaRef ds:uri="http://purl.org/dc/terms/"/>
    <ds:schemaRef ds:uri="f2dd9874-8d7c-42b7-b8f6-8c405c97f57b"/>
    <ds:schemaRef ds:uri="619b9ad0-bd21-494b-a8c3-85b0c836337d"/>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3379</Words>
  <Application>Microsoft Office PowerPoint</Application>
  <PresentationFormat>Breitbild</PresentationFormat>
  <Paragraphs>456</Paragraphs>
  <Slides>28</Slides>
  <Notes>18</Notes>
  <HiddenSlides>0</HiddenSlides>
  <MMClips>0</MMClips>
  <ScaleCrop>false</ScaleCrop>
  <HeadingPairs>
    <vt:vector size="6" baseType="variant">
      <vt:variant>
        <vt:lpstr>Verwendete Schriftarten</vt:lpstr>
      </vt:variant>
      <vt:variant>
        <vt:i4>12</vt:i4>
      </vt:variant>
      <vt:variant>
        <vt:lpstr>Design</vt:lpstr>
      </vt:variant>
      <vt:variant>
        <vt:i4>1</vt:i4>
      </vt:variant>
      <vt:variant>
        <vt:lpstr>Folientitel</vt:lpstr>
      </vt:variant>
      <vt:variant>
        <vt:i4>28</vt:i4>
      </vt:variant>
    </vt:vector>
  </HeadingPairs>
  <TitlesOfParts>
    <vt:vector size="41" baseType="lpstr">
      <vt:lpstr>Arial</vt:lpstr>
      <vt:lpstr>Calibri</vt:lpstr>
      <vt:lpstr>Calibri Light</vt:lpstr>
      <vt:lpstr>Inter</vt:lpstr>
      <vt:lpstr>Inter ExtraBold</vt:lpstr>
      <vt:lpstr>Inter Light</vt:lpstr>
      <vt:lpstr>Montserrat</vt:lpstr>
      <vt:lpstr>Open Sans</vt:lpstr>
      <vt:lpstr>Raleway</vt:lpstr>
      <vt:lpstr>Roboto</vt:lpstr>
      <vt:lpstr>Roboto Medium</vt:lpstr>
      <vt:lpstr>Wingdings</vt:lpstr>
      <vt:lpstr>Office Theme</vt:lpstr>
      <vt:lpstr>PowerPoint-Präsentation</vt:lpstr>
      <vt:lpstr>PowerPoint-Präsentation</vt:lpstr>
      <vt:lpstr> Challenges with AI</vt:lpstr>
      <vt:lpstr>PowerPoint-Präsentation</vt:lpstr>
      <vt:lpstr>PowerPoint-Präsentation</vt:lpstr>
      <vt:lpstr>PowerPoint-Präsentation</vt:lpstr>
      <vt:lpstr>PowerPoint-Präsentation</vt:lpstr>
      <vt:lpstr> Mentafy’s solution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BOSS_ BABY</dc:creator>
  <cp:lastModifiedBy>Markus Goldbach</cp:lastModifiedBy>
  <cp:revision>1</cp:revision>
  <dcterms:created xsi:type="dcterms:W3CDTF">2022-07-12T06:50:28Z</dcterms:created>
  <dcterms:modified xsi:type="dcterms:W3CDTF">2026-10-09T11:35:11Z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0x010100FDCF9BBE1FBFFB4BB5B2ABEFD0C6EC6F</vt:lpwstr>
  </property>
  <property fmtid="{D5CDD505-2E9C-101B-9397-08002B2CF9AE}" pid="3" name="TaxKeyword">
    <vt:lpwstr/>
  </property>
  <property fmtid="{D5CDD505-2E9C-101B-9397-08002B2CF9AE}" pid="4" name="Tags">
    <vt:lpwstr/>
  </property>
  <property fmtid="{D5CDD505-2E9C-101B-9397-08002B2CF9AE}" pid="5" name="MediaServiceImageTags">
    <vt:lpwstr/>
  </property>
</Properties>
</file>